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74" r:id="rId2"/>
    <p:sldId id="481" r:id="rId3"/>
    <p:sldId id="482" r:id="rId4"/>
    <p:sldId id="441" r:id="rId5"/>
    <p:sldId id="450" r:id="rId6"/>
    <p:sldId id="458" r:id="rId7"/>
    <p:sldId id="457" r:id="rId8"/>
    <p:sldId id="452" r:id="rId9"/>
    <p:sldId id="456" r:id="rId10"/>
    <p:sldId id="459" r:id="rId11"/>
    <p:sldId id="460" r:id="rId12"/>
    <p:sldId id="448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6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8.xml"/><Relationship Id="rId5" Type="http://schemas.openxmlformats.org/officeDocument/2006/relationships/slide" Target="slide30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428596" y="1546828"/>
            <a:ext cx="8429684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000" dirty="0" smtClean="0"/>
              <a:t>第</a:t>
            </a:r>
            <a:r>
              <a:rPr lang="en-US" altLang="zh-CN" sz="5000" dirty="0" smtClean="0"/>
              <a:t>6</a:t>
            </a:r>
            <a:r>
              <a:rPr lang="zh-CN" altLang="en-US" sz="5000" dirty="0" smtClean="0"/>
              <a:t>单元     小数的加法和减法</a:t>
            </a:r>
            <a:endParaRPr lang="zh-CN" altLang="en-US" sz="50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500034" y="2934298"/>
            <a:ext cx="82233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小数</a:t>
            </a:r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加减混合运算</a:t>
            </a:r>
            <a:endParaRPr lang="zh-CN" altLang="en-US" sz="5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42" name="Text Box 30"/>
          <p:cNvSpPr txBox="1">
            <a:spLocks noChangeArrowheads="1"/>
          </p:cNvSpPr>
          <p:nvPr/>
        </p:nvSpPr>
        <p:spPr bwMode="auto">
          <a:xfrm>
            <a:off x="1718692" y="4786359"/>
            <a:ext cx="556260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</a:rPr>
              <a:t>答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：</a:t>
            </a:r>
            <a:r>
              <a:rPr lang="zh-CN" altLang="en-US" sz="3600" dirty="0">
                <a:solidFill>
                  <a:srgbClr val="C00000"/>
                </a:solidFill>
                <a:latin typeface="宋体" panose="02010600030101010101" pitchFamily="2" charset="-122"/>
              </a:rPr>
              <a:t>应找回</a:t>
            </a:r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5.25</a:t>
            </a:r>
            <a:r>
              <a:rPr lang="zh-CN" altLang="en-US" sz="3600" dirty="0">
                <a:solidFill>
                  <a:srgbClr val="C00000"/>
                </a:solidFill>
              </a:rPr>
              <a:t>元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。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2" name="竖卷形 1"/>
          <p:cNvSpPr/>
          <p:nvPr/>
        </p:nvSpPr>
        <p:spPr>
          <a:xfrm>
            <a:off x="6444208" y="1844824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方法二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1321903" y="1104409"/>
            <a:ext cx="554461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sz="4400" dirty="0" smtClean="0">
                <a:solidFill>
                  <a:srgbClr val="C00000"/>
                </a:solidFill>
              </a:rPr>
              <a:t>  </a:t>
            </a:r>
            <a:r>
              <a:rPr kumimoji="0" lang="en-US" altLang="zh-CN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20</a:t>
            </a:r>
            <a:r>
              <a:rPr kumimoji="0" lang="zh-CN" altLang="zh-CN" sz="4400" dirty="0" smtClean="0">
                <a:solidFill>
                  <a:srgbClr val="C00000"/>
                </a:solidFill>
                <a:latin typeface="+mn-ea"/>
                <a:ea typeface="+mn-ea"/>
              </a:rPr>
              <a:t>－</a:t>
            </a:r>
            <a:r>
              <a:rPr kumimoji="0" lang="zh-CN" altLang="en-US" sz="4400" dirty="0" smtClean="0">
                <a:solidFill>
                  <a:srgbClr val="C00000"/>
                </a:solidFill>
                <a:latin typeface="+mn-ea"/>
                <a:ea typeface="+mn-ea"/>
              </a:rPr>
              <a:t>（</a:t>
            </a:r>
            <a:r>
              <a:rPr kumimoji="0" lang="en-US" altLang="zh-CN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6</a:t>
            </a:r>
            <a:r>
              <a:rPr kumimoji="0" lang="en-US" altLang="zh-CN" sz="4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45</a:t>
            </a:r>
            <a:r>
              <a:rPr kumimoji="0" lang="zh-CN" altLang="zh-CN" sz="4400" dirty="0" smtClean="0">
                <a:solidFill>
                  <a:srgbClr val="C00000"/>
                </a:solidFill>
                <a:latin typeface="+mn-ea"/>
                <a:ea typeface="+mn-ea"/>
              </a:rPr>
              <a:t>＋</a:t>
            </a:r>
            <a:r>
              <a:rPr kumimoji="0" lang="en-US" altLang="zh-CN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8</a:t>
            </a:r>
            <a:r>
              <a:rPr kumimoji="0" lang="en-US" altLang="zh-CN" sz="4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3</a:t>
            </a:r>
            <a:r>
              <a:rPr kumimoji="0" lang="zh-CN" altLang="en-US" sz="4400" dirty="0" smtClean="0">
                <a:solidFill>
                  <a:srgbClr val="C00000"/>
                </a:solidFill>
                <a:latin typeface="+mn-ea"/>
                <a:ea typeface="+mn-ea"/>
              </a:rPr>
              <a:t>）</a:t>
            </a:r>
            <a:endParaRPr kumimoji="0" lang="en-US" altLang="zh-CN" sz="4400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1316906" y="2296467"/>
            <a:ext cx="554139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zh-CN" sz="4400" dirty="0" smtClean="0">
                <a:solidFill>
                  <a:srgbClr val="C00000"/>
                </a:solidFill>
                <a:latin typeface="楷体_GB2312" pitchFamily="49" charset="-122"/>
              </a:rPr>
              <a:t>＝</a:t>
            </a:r>
            <a:r>
              <a:rPr kumimoji="0" lang="en-US" altLang="zh-CN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20</a:t>
            </a:r>
            <a:r>
              <a:rPr kumimoji="0" lang="zh-CN" altLang="zh-CN" sz="4400" dirty="0" smtClean="0">
                <a:solidFill>
                  <a:srgbClr val="C00000"/>
                </a:solidFill>
                <a:latin typeface="+mn-ea"/>
                <a:ea typeface="+mn-ea"/>
              </a:rPr>
              <a:t>－</a:t>
            </a:r>
            <a:r>
              <a:rPr kumimoji="0" lang="en-US" altLang="zh-CN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14</a:t>
            </a:r>
            <a:r>
              <a:rPr kumimoji="0" lang="en-US" altLang="zh-CN" sz="4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75</a:t>
            </a:r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1316905" y="3201028"/>
            <a:ext cx="554139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zh-CN" sz="4400" dirty="0" smtClean="0">
                <a:solidFill>
                  <a:srgbClr val="C00000"/>
                </a:solidFill>
                <a:latin typeface="楷体_GB2312" pitchFamily="49" charset="-122"/>
              </a:rPr>
              <a:t>＝</a:t>
            </a:r>
            <a:r>
              <a:rPr kumimoji="0" lang="en-US" altLang="zh-CN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5</a:t>
            </a:r>
            <a:r>
              <a:rPr kumimoji="0" lang="en-US" altLang="zh-CN" sz="4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25</a:t>
            </a:r>
            <a:r>
              <a:rPr kumimoji="0" lang="zh-CN" altLang="en-US" sz="4400" dirty="0" smtClean="0">
                <a:solidFill>
                  <a:srgbClr val="C00000"/>
                </a:solidFill>
                <a:latin typeface="+mn-ea"/>
                <a:ea typeface="+mn-ea"/>
              </a:rPr>
              <a:t>（元）</a:t>
            </a:r>
            <a:endParaRPr kumimoji="0" lang="en-US" altLang="zh-CN" sz="4400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18" name="Group 4"/>
          <p:cNvGrpSpPr/>
          <p:nvPr/>
        </p:nvGrpSpPr>
        <p:grpSpPr bwMode="auto">
          <a:xfrm>
            <a:off x="3996280" y="1755871"/>
            <a:ext cx="1446866" cy="219525"/>
            <a:chOff x="810" y="1323"/>
            <a:chExt cx="729" cy="103"/>
          </a:xfrm>
        </p:grpSpPr>
        <p:sp>
          <p:nvSpPr>
            <p:cNvPr id="29" name="Line 5"/>
            <p:cNvSpPr>
              <a:spLocks noChangeShapeType="1"/>
            </p:cNvSpPr>
            <p:nvPr/>
          </p:nvSpPr>
          <p:spPr bwMode="auto">
            <a:xfrm>
              <a:off x="816" y="1425"/>
              <a:ext cx="723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  <p:sp>
          <p:nvSpPr>
            <p:cNvPr id="30" name="Line 6"/>
            <p:cNvSpPr>
              <a:spLocks noChangeShapeType="1"/>
            </p:cNvSpPr>
            <p:nvPr/>
          </p:nvSpPr>
          <p:spPr bwMode="auto">
            <a:xfrm>
              <a:off x="810" y="1323"/>
              <a:ext cx="0" cy="99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  <p:sp>
          <p:nvSpPr>
            <p:cNvPr id="31" name="Line 7"/>
            <p:cNvSpPr>
              <a:spLocks noChangeShapeType="1"/>
            </p:cNvSpPr>
            <p:nvPr/>
          </p:nvSpPr>
          <p:spPr bwMode="auto">
            <a:xfrm>
              <a:off x="1537" y="1323"/>
              <a:ext cx="0" cy="10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</p:grpSp>
      <p:grpSp>
        <p:nvGrpSpPr>
          <p:cNvPr id="32" name="Group 8"/>
          <p:cNvGrpSpPr/>
          <p:nvPr/>
        </p:nvGrpSpPr>
        <p:grpSpPr bwMode="auto">
          <a:xfrm>
            <a:off x="2087762" y="1942867"/>
            <a:ext cx="2567965" cy="176213"/>
            <a:chOff x="770" y="1251"/>
            <a:chExt cx="910" cy="237"/>
          </a:xfrm>
        </p:grpSpPr>
        <p:sp>
          <p:nvSpPr>
            <p:cNvPr id="33" name="Line 9"/>
            <p:cNvSpPr>
              <a:spLocks noChangeShapeType="1"/>
            </p:cNvSpPr>
            <p:nvPr/>
          </p:nvSpPr>
          <p:spPr bwMode="auto">
            <a:xfrm>
              <a:off x="770" y="1488"/>
              <a:ext cx="91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  <p:sp>
          <p:nvSpPr>
            <p:cNvPr id="34" name="Line 10"/>
            <p:cNvSpPr>
              <a:spLocks noChangeShapeType="1"/>
            </p:cNvSpPr>
            <p:nvPr/>
          </p:nvSpPr>
          <p:spPr bwMode="auto">
            <a:xfrm>
              <a:off x="770" y="1251"/>
              <a:ext cx="0" cy="23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  <p:sp>
          <p:nvSpPr>
            <p:cNvPr id="35" name="Line 11"/>
            <p:cNvSpPr>
              <a:spLocks noChangeShapeType="1"/>
            </p:cNvSpPr>
            <p:nvPr/>
          </p:nvSpPr>
          <p:spPr bwMode="auto">
            <a:xfrm>
              <a:off x="1680" y="1315"/>
              <a:ext cx="0" cy="17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0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42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1"/>
          <p:cNvSpPr>
            <a:spLocks noChangeArrowheads="1"/>
          </p:cNvSpPr>
          <p:nvPr/>
        </p:nvSpPr>
        <p:spPr bwMode="auto">
          <a:xfrm>
            <a:off x="835010" y="473942"/>
            <a:ext cx="42194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sz="3600" dirty="0" smtClean="0">
                <a:solidFill>
                  <a:schemeClr val="tx1"/>
                </a:solidFill>
              </a:rPr>
              <a:t>  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20</a:t>
            </a:r>
            <a:r>
              <a:rPr kumimoji="0" lang="zh-CN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－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6</a:t>
            </a:r>
            <a:r>
              <a:rPr kumimoji="0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45</a:t>
            </a:r>
            <a:r>
              <a:rPr kumimoji="0" lang="zh-CN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－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8</a:t>
            </a:r>
            <a:r>
              <a:rPr kumimoji="0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3</a:t>
            </a:r>
            <a:r>
              <a:rPr kumimoji="0" lang="zh-CN" altLang="en-US" sz="3600" dirty="0" smtClean="0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endParaRPr kumimoji="0" lang="en-US" altLang="zh-CN" sz="3600" dirty="0" smtClean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3" name="Rectangle 51"/>
          <p:cNvSpPr>
            <a:spLocks noChangeArrowheads="1"/>
          </p:cNvSpPr>
          <p:nvPr/>
        </p:nvSpPr>
        <p:spPr bwMode="auto">
          <a:xfrm>
            <a:off x="638771" y="980728"/>
            <a:ext cx="42169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zh-CN" sz="3600" dirty="0" smtClean="0">
                <a:solidFill>
                  <a:schemeClr val="tx1"/>
                </a:solidFill>
                <a:latin typeface="楷体_GB2312" pitchFamily="49" charset="-122"/>
              </a:rPr>
              <a:t>＝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13</a:t>
            </a:r>
            <a:r>
              <a:rPr kumimoji="0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55</a:t>
            </a:r>
            <a:r>
              <a:rPr kumimoji="0" lang="zh-CN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－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8</a:t>
            </a:r>
            <a:r>
              <a:rPr kumimoji="0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4" name="Rectangle 51"/>
          <p:cNvSpPr>
            <a:spLocks noChangeArrowheads="1"/>
          </p:cNvSpPr>
          <p:nvPr/>
        </p:nvSpPr>
        <p:spPr bwMode="auto">
          <a:xfrm>
            <a:off x="638771" y="1499071"/>
            <a:ext cx="42169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zh-CN" sz="3600" dirty="0" smtClean="0">
                <a:solidFill>
                  <a:schemeClr val="tx1"/>
                </a:solidFill>
                <a:latin typeface="楷体_GB2312" pitchFamily="49" charset="-122"/>
              </a:rPr>
              <a:t>＝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5</a:t>
            </a:r>
            <a:r>
              <a:rPr kumimoji="0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25</a:t>
            </a:r>
            <a:r>
              <a:rPr kumimoji="0"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（元）</a:t>
            </a:r>
            <a:endParaRPr kumimoji="0" lang="en-US" altLang="zh-CN" sz="36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4340210" y="492992"/>
            <a:ext cx="42194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sz="3600" dirty="0" smtClean="0">
                <a:solidFill>
                  <a:schemeClr val="tx1"/>
                </a:solidFill>
              </a:rPr>
              <a:t>  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20</a:t>
            </a:r>
            <a:r>
              <a:rPr kumimoji="0" lang="zh-CN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－</a:t>
            </a:r>
            <a:r>
              <a:rPr kumimoji="0"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6</a:t>
            </a:r>
            <a:r>
              <a:rPr kumimoji="0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45</a:t>
            </a:r>
            <a:r>
              <a:rPr kumimoji="0" lang="zh-CN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＋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8</a:t>
            </a:r>
            <a:r>
              <a:rPr kumimoji="0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3</a:t>
            </a:r>
            <a:r>
              <a:rPr kumimoji="0"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endParaRPr kumimoji="0" lang="en-US" altLang="zh-CN" sz="36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4182071" y="980728"/>
            <a:ext cx="42169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zh-CN" sz="3600" dirty="0" smtClean="0">
                <a:solidFill>
                  <a:schemeClr val="tx1"/>
                </a:solidFill>
                <a:latin typeface="楷体_GB2312" pitchFamily="49" charset="-122"/>
              </a:rPr>
              <a:t>＝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20</a:t>
            </a:r>
            <a:r>
              <a:rPr kumimoji="0" lang="zh-CN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－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14</a:t>
            </a:r>
            <a:r>
              <a:rPr kumimoji="0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75</a:t>
            </a:r>
          </a:p>
        </p:txBody>
      </p:sp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4182071" y="1484784"/>
            <a:ext cx="42169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zh-CN" sz="3600" dirty="0" smtClean="0">
                <a:solidFill>
                  <a:schemeClr val="tx1"/>
                </a:solidFill>
                <a:latin typeface="楷体_GB2312" pitchFamily="49" charset="-122"/>
              </a:rPr>
              <a:t>＝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5</a:t>
            </a:r>
            <a:r>
              <a:rPr kumimoji="0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chemeClr val="tx1"/>
                </a:solidFill>
                <a:ea typeface="黑体" panose="02010609060101010101" pitchFamily="49" charset="-122"/>
              </a:rPr>
              <a:t>25</a:t>
            </a:r>
            <a:r>
              <a:rPr kumimoji="0"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（元）</a:t>
            </a:r>
            <a:endParaRPr kumimoji="0" lang="en-US" altLang="zh-CN" sz="36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4" name="Group 51"/>
          <p:cNvGrpSpPr/>
          <p:nvPr/>
        </p:nvGrpSpPr>
        <p:grpSpPr bwMode="auto">
          <a:xfrm>
            <a:off x="1834759" y="3409007"/>
            <a:ext cx="6937711" cy="1724566"/>
            <a:chOff x="2672" y="3386"/>
            <a:chExt cx="2833" cy="806"/>
          </a:xfrm>
        </p:grpSpPr>
        <p:sp>
          <p:nvSpPr>
            <p:cNvPr id="25" name="AutoShape 27"/>
            <p:cNvSpPr>
              <a:spLocks noChangeArrowheads="1"/>
            </p:cNvSpPr>
            <p:nvPr/>
          </p:nvSpPr>
          <p:spPr bwMode="auto">
            <a:xfrm>
              <a:off x="2672" y="3463"/>
              <a:ext cx="2247" cy="557"/>
            </a:xfrm>
            <a:prstGeom prst="wedgeRoundRectCallout">
              <a:avLst>
                <a:gd name="adj1" fmla="val 54620"/>
                <a:gd name="adj2" fmla="val -2038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zh-CN" sz="3200" dirty="0">
                  <a:solidFill>
                    <a:schemeClr val="tx1"/>
                  </a:solidFill>
                  <a:latin typeface="楷体_GB2312" pitchFamily="49" charset="-122"/>
                </a:rPr>
                <a:t>算式</a:t>
              </a:r>
              <a:r>
                <a:rPr kumimoji="0" lang="zh-CN" altLang="zh-CN" sz="3200" dirty="0">
                  <a:solidFill>
                    <a:schemeClr val="tx1"/>
                  </a:solidFill>
                </a:rPr>
                <a:t>20</a:t>
              </a:r>
              <a:r>
                <a:rPr kumimoji="0" lang="zh-CN" altLang="zh-CN" sz="3200" dirty="0">
                  <a:solidFill>
                    <a:schemeClr val="tx1"/>
                  </a:solidFill>
                  <a:latin typeface="楷体_GB2312" pitchFamily="49" charset="-122"/>
                </a:rPr>
                <a:t>－（</a:t>
              </a:r>
              <a:r>
                <a:rPr kumimoji="0" lang="zh-CN" altLang="zh-CN" sz="3200" dirty="0">
                  <a:solidFill>
                    <a:schemeClr val="tx1"/>
                  </a:solidFill>
                </a:rPr>
                <a:t>6</a:t>
              </a:r>
              <a:r>
                <a:rPr kumimoji="0" lang="zh-CN" altLang="zh-CN" sz="32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.</a:t>
              </a:r>
              <a:r>
                <a:rPr kumimoji="0" lang="zh-CN" altLang="zh-CN" sz="3200" dirty="0">
                  <a:solidFill>
                    <a:schemeClr val="tx1"/>
                  </a:solidFill>
                </a:rPr>
                <a:t>45</a:t>
              </a:r>
              <a:r>
                <a:rPr kumimoji="0" lang="zh-CN" altLang="zh-CN" sz="3200" dirty="0">
                  <a:solidFill>
                    <a:schemeClr val="tx1"/>
                  </a:solidFill>
                  <a:latin typeface="楷体_GB2312" pitchFamily="49" charset="-122"/>
                </a:rPr>
                <a:t>＋</a:t>
              </a:r>
              <a:r>
                <a:rPr kumimoji="0" lang="zh-CN" altLang="zh-CN" sz="3200" dirty="0">
                  <a:solidFill>
                    <a:schemeClr val="tx1"/>
                  </a:solidFill>
                </a:rPr>
                <a:t>8</a:t>
              </a:r>
              <a:r>
                <a:rPr kumimoji="0" lang="zh-CN" altLang="zh-CN" sz="32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.</a:t>
              </a:r>
              <a:r>
                <a:rPr kumimoji="0" lang="zh-CN" altLang="zh-CN" sz="3200" dirty="0">
                  <a:solidFill>
                    <a:schemeClr val="tx1"/>
                  </a:solidFill>
                </a:rPr>
                <a:t>3</a:t>
              </a:r>
              <a:r>
                <a:rPr kumimoji="0" lang="zh-CN" altLang="zh-CN" sz="3200" dirty="0" smtClean="0">
                  <a:solidFill>
                    <a:schemeClr val="tx1"/>
                  </a:solidFill>
                  <a:latin typeface="楷体_GB2312" pitchFamily="49" charset="-122"/>
                </a:rPr>
                <a:t>）与</a:t>
              </a:r>
              <a:r>
                <a:rPr kumimoji="0" lang="zh-CN" altLang="zh-CN" sz="3200" dirty="0">
                  <a:solidFill>
                    <a:schemeClr val="tx1"/>
                  </a:solidFill>
                  <a:latin typeface="楷体_GB2312" pitchFamily="49" charset="-122"/>
                </a:rPr>
                <a:t>算式</a:t>
              </a:r>
              <a:r>
                <a:rPr kumimoji="0" lang="zh-CN" altLang="zh-CN" sz="3200" dirty="0">
                  <a:solidFill>
                    <a:schemeClr val="tx1"/>
                  </a:solidFill>
                </a:rPr>
                <a:t>20</a:t>
              </a:r>
              <a:r>
                <a:rPr kumimoji="0" lang="zh-CN" altLang="zh-CN" sz="3200" dirty="0">
                  <a:solidFill>
                    <a:schemeClr val="tx1"/>
                  </a:solidFill>
                  <a:latin typeface="楷体_GB2312" pitchFamily="49" charset="-122"/>
                </a:rPr>
                <a:t>－</a:t>
              </a:r>
              <a:r>
                <a:rPr kumimoji="0" lang="zh-CN" altLang="zh-CN" sz="3200" dirty="0">
                  <a:solidFill>
                    <a:schemeClr val="tx1"/>
                  </a:solidFill>
                </a:rPr>
                <a:t>6</a:t>
              </a:r>
              <a:r>
                <a:rPr kumimoji="0" lang="zh-CN" altLang="zh-CN" sz="32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.</a:t>
              </a:r>
              <a:r>
                <a:rPr kumimoji="0" lang="zh-CN" altLang="zh-CN" sz="3200" dirty="0">
                  <a:solidFill>
                    <a:schemeClr val="tx1"/>
                  </a:solidFill>
                </a:rPr>
                <a:t>45</a:t>
              </a:r>
              <a:r>
                <a:rPr kumimoji="0" lang="zh-CN" altLang="zh-CN" sz="3200" dirty="0">
                  <a:solidFill>
                    <a:schemeClr val="tx1"/>
                  </a:solidFill>
                  <a:latin typeface="楷体_GB2312" pitchFamily="49" charset="-122"/>
                </a:rPr>
                <a:t>－</a:t>
              </a:r>
              <a:r>
                <a:rPr kumimoji="0" lang="zh-CN" altLang="zh-CN" sz="3200" dirty="0">
                  <a:solidFill>
                    <a:schemeClr val="tx1"/>
                  </a:solidFill>
                </a:rPr>
                <a:t>8</a:t>
              </a:r>
              <a:r>
                <a:rPr kumimoji="0" lang="zh-CN" altLang="zh-CN" sz="32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.</a:t>
              </a:r>
              <a:r>
                <a:rPr kumimoji="0" lang="zh-CN" altLang="zh-CN" sz="3200" dirty="0">
                  <a:solidFill>
                    <a:schemeClr val="tx1"/>
                  </a:solidFill>
                </a:rPr>
                <a:t>3</a:t>
              </a:r>
              <a:r>
                <a:rPr kumimoji="0" lang="zh-CN" altLang="zh-CN" sz="3200" dirty="0" smtClean="0">
                  <a:solidFill>
                    <a:schemeClr val="tx1"/>
                  </a:solidFill>
                  <a:latin typeface="楷体_GB2312" pitchFamily="49" charset="-122"/>
                </a:rPr>
                <a:t>是相等</a:t>
              </a:r>
              <a:r>
                <a:rPr kumimoji="0" lang="zh-CN" altLang="zh-CN" sz="3200" dirty="0">
                  <a:solidFill>
                    <a:schemeClr val="tx1"/>
                  </a:solidFill>
                  <a:latin typeface="楷体_GB2312" pitchFamily="49" charset="-122"/>
                </a:rPr>
                <a:t>的</a:t>
              </a:r>
              <a:r>
                <a:rPr kumimoji="0" lang="zh-CN" altLang="zh-CN" sz="3200" dirty="0" smtClean="0">
                  <a:solidFill>
                    <a:schemeClr val="tx1"/>
                  </a:solidFill>
                  <a:latin typeface="楷体_GB2312" pitchFamily="49" charset="-122"/>
                </a:rPr>
                <a:t>。</a:t>
              </a:r>
              <a:endParaRPr kumimoji="0" lang="en-US" altLang="zh-CN" sz="32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pic>
          <p:nvPicPr>
            <p:cNvPr id="26" name="Picture 5" descr="3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1" y="3386"/>
              <a:ext cx="744" cy="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oup 71"/>
          <p:cNvGrpSpPr/>
          <p:nvPr/>
        </p:nvGrpSpPr>
        <p:grpSpPr bwMode="auto">
          <a:xfrm>
            <a:off x="396071" y="2115479"/>
            <a:ext cx="5845506" cy="1942811"/>
            <a:chOff x="807" y="3592"/>
            <a:chExt cx="2387" cy="908"/>
          </a:xfrm>
        </p:grpSpPr>
        <p:sp>
          <p:nvSpPr>
            <p:cNvPr id="28" name="AutoShape 27"/>
            <p:cNvSpPr>
              <a:spLocks noChangeArrowheads="1"/>
            </p:cNvSpPr>
            <p:nvPr/>
          </p:nvSpPr>
          <p:spPr bwMode="auto">
            <a:xfrm>
              <a:off x="1490" y="3626"/>
              <a:ext cx="1704" cy="557"/>
            </a:xfrm>
            <a:prstGeom prst="wedgeRoundRectCallout">
              <a:avLst>
                <a:gd name="adj1" fmla="val -57227"/>
                <a:gd name="adj2" fmla="val -1442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观察这两个综合算式</a:t>
              </a:r>
              <a:r>
                <a:rPr kumimoji="0" lang="en-US" altLang="zh-CN" sz="3200" dirty="0" smtClean="0">
                  <a:solidFill>
                    <a:schemeClr val="tx1"/>
                  </a:solidFill>
                  <a:latin typeface="楷体_GB2312" pitchFamily="49" charset="-122"/>
                </a:rPr>
                <a:t>,</a:t>
              </a:r>
              <a:r>
                <a:rPr kumimoji="0" lang="zh-CN" altLang="en-US" sz="3200" dirty="0" smtClean="0">
                  <a:solidFill>
                    <a:schemeClr val="tx1"/>
                  </a:solidFill>
                  <a:latin typeface="楷体_GB2312" pitchFamily="49" charset="-122"/>
                </a:rPr>
                <a:t>你</a:t>
              </a:r>
              <a:r>
                <a:rPr kumimoji="0"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有什么发现</a:t>
              </a:r>
              <a:r>
                <a:rPr kumimoji="0" lang="zh-CN" altLang="en-US" sz="3200" dirty="0" smtClean="0">
                  <a:solidFill>
                    <a:schemeClr val="tx1"/>
                  </a:solidFill>
                  <a:latin typeface="楷体_GB2312" pitchFamily="49" charset="-122"/>
                </a:rPr>
                <a:t>？</a:t>
              </a:r>
              <a:endParaRPr kumimoji="0" lang="en-US" altLang="zh-CN" sz="32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pic>
          <p:nvPicPr>
            <p:cNvPr id="29" name="Picture 13" descr="10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" y="3592"/>
              <a:ext cx="908" cy="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矩形 29"/>
          <p:cNvSpPr/>
          <p:nvPr/>
        </p:nvSpPr>
        <p:spPr>
          <a:xfrm>
            <a:off x="2194749" y="4822663"/>
            <a:ext cx="45672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6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6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6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-(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506371" y="1913671"/>
            <a:ext cx="3672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(1)0.38+0.26+2.6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5004048" y="1714488"/>
            <a:ext cx="33073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2)5.7-0.71-1.29</a:t>
            </a:r>
          </a:p>
        </p:txBody>
      </p:sp>
      <p:sp>
        <p:nvSpPr>
          <p:cNvPr id="6" name="矩形 5"/>
          <p:cNvSpPr/>
          <p:nvPr/>
        </p:nvSpPr>
        <p:spPr>
          <a:xfrm>
            <a:off x="690400" y="2722600"/>
            <a:ext cx="22974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=0.64+2.6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364" y="3531529"/>
            <a:ext cx="13612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=3.24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48064" y="2665755"/>
            <a:ext cx="23551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=4.99-1.29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76028" y="3474684"/>
            <a:ext cx="11208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=3.7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286256"/>
            <a:ext cx="4114800" cy="15982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4357694"/>
            <a:ext cx="4114800" cy="1526846"/>
          </a:xfrm>
          <a:prstGeom prst="rect">
            <a:avLst/>
          </a:prstGeom>
        </p:spPr>
      </p:pic>
      <p:pic>
        <p:nvPicPr>
          <p:cNvPr id="12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472" y="1142984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</a:rPr>
              <a:t>脱式计算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88226" y="500042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76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428596" y="928670"/>
            <a:ext cx="5433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endParaRPr lang="zh-CN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0922" y="4071465"/>
            <a:ext cx="36583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98.2+32.5-13.4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6686" y="1579897"/>
            <a:ext cx="34804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0.38+0.26+2.6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06566" y="1565503"/>
            <a:ext cx="32656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5.7-0.81-1.29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2294980"/>
            <a:ext cx="28584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=</a:t>
            </a:r>
            <a:r>
              <a:rPr lang="zh-CN" altLang="en-US" sz="4400" dirty="0" smtClean="0">
                <a:solidFill>
                  <a:srgbClr val="FF0000"/>
                </a:solidFill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0.64 + 2.6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536" y="2947591"/>
            <a:ext cx="16001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=</a:t>
            </a:r>
            <a:r>
              <a:rPr lang="zh-CN" altLang="en-US" sz="4400" dirty="0" smtClean="0">
                <a:solidFill>
                  <a:srgbClr val="FF0000"/>
                </a:solidFill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3.24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32040" y="2294980"/>
            <a:ext cx="31438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=</a:t>
            </a:r>
            <a:r>
              <a:rPr lang="zh-CN" altLang="en-US" sz="4400" dirty="0" smtClean="0">
                <a:solidFill>
                  <a:srgbClr val="FF0000"/>
                </a:solidFill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4.89 – 1.29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32040" y="2947591"/>
            <a:ext cx="1314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=</a:t>
            </a:r>
            <a:r>
              <a:rPr lang="zh-CN" altLang="en-US" sz="4400" dirty="0" smtClean="0">
                <a:solidFill>
                  <a:srgbClr val="FF0000"/>
                </a:solidFill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3.6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3528" y="4743252"/>
            <a:ext cx="34291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=</a:t>
            </a:r>
            <a:r>
              <a:rPr lang="zh-CN" altLang="en-US" sz="4400" dirty="0" smtClean="0">
                <a:solidFill>
                  <a:srgbClr val="FF0000"/>
                </a:solidFill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130.7 – 13.4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3528" y="5395863"/>
            <a:ext cx="18854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=</a:t>
            </a:r>
            <a:r>
              <a:rPr lang="zh-CN" altLang="en-US" sz="4400" dirty="0" smtClean="0">
                <a:solidFill>
                  <a:srgbClr val="FF0000"/>
                </a:solidFill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117.3</a:t>
            </a:r>
            <a:endParaRPr lang="en-US" altLang="zh-CN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 descr="C:\Users\AA\AppData\Roaming\Tencent\Users\704695030\QQ\WinTemp\RichOle\HE@P9B2F2HQ5WKS)]AE8HB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116" b="71078"/>
          <a:stretch>
            <a:fillRect/>
          </a:stretch>
        </p:blipFill>
        <p:spPr bwMode="auto">
          <a:xfrm>
            <a:off x="6572264" y="1452555"/>
            <a:ext cx="1915593" cy="97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688226" y="500042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76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-3774" y="1172744"/>
            <a:ext cx="21275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19526" y="4869160"/>
            <a:ext cx="30235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50-38.5-4.8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8064" y="4905712"/>
            <a:ext cx="2247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=6.7(</a:t>
            </a:r>
            <a:r>
              <a:rPr lang="zh-CN" altLang="en-US" sz="4000" dirty="0">
                <a:latin typeface="+mn-ea"/>
                <a:ea typeface="+mn-ea"/>
              </a:rPr>
              <a:t>元</a:t>
            </a:r>
            <a:r>
              <a:rPr lang="en-US" altLang="zh-CN" sz="4000" dirty="0" smtClean="0">
                <a:latin typeface="+mn-ea"/>
                <a:ea typeface="+mn-ea"/>
              </a:rPr>
              <a:t>)</a:t>
            </a:r>
            <a:endParaRPr lang="en-US" altLang="zh-CN" sz="4000" dirty="0">
              <a:latin typeface="+mn-ea"/>
              <a:ea typeface="+mn-ea"/>
            </a:endParaRPr>
          </a:p>
        </p:txBody>
      </p:sp>
      <p:pic>
        <p:nvPicPr>
          <p:cNvPr id="1025" name="Picture 1" descr="C:\Users\AA\AppData\Roaming\Tencent\Users\704695030\QQ\WinTemp\RichOle\HE@P9B2F2HQ5WKS)]AE8HB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7245"/>
          <a:stretch>
            <a:fillRect/>
          </a:stretch>
        </p:blipFill>
        <p:spPr bwMode="auto">
          <a:xfrm>
            <a:off x="467544" y="1452555"/>
            <a:ext cx="5033150" cy="337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995380" y="5650150"/>
            <a:ext cx="41248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+mn-ea"/>
                <a:ea typeface="+mn-ea"/>
              </a:rPr>
              <a:t>答：要找回</a:t>
            </a:r>
            <a:r>
              <a:rPr lang="en-US" altLang="zh-CN" sz="3600" dirty="0" smtClean="0">
                <a:latin typeface="+mn-ea"/>
                <a:ea typeface="+mn-ea"/>
              </a:rPr>
              <a:t>6.7</a:t>
            </a:r>
            <a:r>
              <a:rPr lang="zh-CN" altLang="en-US" sz="3600" dirty="0" smtClean="0">
                <a:latin typeface="+mn-ea"/>
                <a:ea typeface="+mn-ea"/>
              </a:rPr>
              <a:t>元</a:t>
            </a:r>
            <a:r>
              <a:rPr lang="zh-CN" altLang="en-US" sz="3600" dirty="0">
                <a:latin typeface="+mn-ea"/>
                <a:ea typeface="+mn-ea"/>
              </a:rPr>
              <a:t>。</a:t>
            </a:r>
            <a:endParaRPr lang="en-US" altLang="zh-CN" sz="3600" dirty="0">
              <a:latin typeface="+mn-ea"/>
              <a:ea typeface="+mn-ea"/>
            </a:endParaRPr>
          </a:p>
        </p:txBody>
      </p:sp>
      <p:pic>
        <p:nvPicPr>
          <p:cNvPr id="1026" name="Picture 2" descr="C:\Users\lenovop\Pictures\小天使替换\男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500174"/>
            <a:ext cx="1207333" cy="119543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17221" y="428604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77</a:t>
            </a:r>
            <a:r>
              <a:rPr lang="zh-CN" altLang="en-US" sz="3200" dirty="0">
                <a:latin typeface="+mj-ea"/>
                <a:ea typeface="+mj-ea"/>
              </a:rPr>
              <a:t>页第</a:t>
            </a:r>
            <a:r>
              <a:rPr lang="en-US" altLang="zh-CN" sz="3200" dirty="0" smtClean="0">
                <a:latin typeface="+mj-ea"/>
                <a:ea typeface="+mj-ea"/>
              </a:rPr>
              <a:t>3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575138" y="1000108"/>
            <a:ext cx="3639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7229" y="1571188"/>
            <a:ext cx="35878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7.02+11.38+20.96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00638" y="1556792"/>
            <a:ext cx="29434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12.45-1.96-0.8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5596" y="3083355"/>
            <a:ext cx="3265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19.92+14.4-9.92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95781" y="3068961"/>
            <a:ext cx="29979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85.7-(15.3-4.8)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7544" y="4643582"/>
            <a:ext cx="29626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40-(2.75+0.86)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8104" y="4629188"/>
            <a:ext cx="2797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9.5+4.85-6.13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9197" y="2047598"/>
            <a:ext cx="28408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18.4 + 20.96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9197" y="2492896"/>
            <a:ext cx="1577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39.36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07749" y="2038887"/>
            <a:ext cx="26068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10.49 – 0.8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07749" y="2484185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9.69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3565449"/>
            <a:ext cx="27366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34.32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– 9.92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9512" y="4010747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</a:rPr>
              <a:t>24.4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10620" y="3573016"/>
            <a:ext cx="2502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85.7</a:t>
            </a: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– 10.5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10620" y="4018314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</a:rPr>
              <a:t>75.2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9512" y="5135231"/>
            <a:ext cx="2145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40– 3.61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9512" y="5580529"/>
            <a:ext cx="1577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</a:rPr>
              <a:t>36.39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32349" y="5157192"/>
            <a:ext cx="27366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14.35– 6.13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32349" y="5602490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</a:rPr>
              <a:t>8.22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5786" y="428604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77</a:t>
            </a:r>
            <a:r>
              <a:rPr lang="zh-CN" altLang="en-US" sz="3200" dirty="0">
                <a:latin typeface="+mj-ea"/>
                <a:ea typeface="+mj-ea"/>
              </a:rPr>
              <a:t>页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4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043608" y="4211429"/>
            <a:ext cx="32063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5.1-1.49-1.49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70223" y="4209666"/>
            <a:ext cx="41280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=2.12(</a:t>
            </a:r>
            <a:r>
              <a:rPr lang="zh-CN" altLang="en-US" sz="3600" dirty="0">
                <a:latin typeface="+mn-ea"/>
                <a:ea typeface="+mn-ea"/>
              </a:rPr>
              <a:t>亿平方千米</a:t>
            </a:r>
            <a:r>
              <a:rPr lang="en-US" altLang="zh-CN" sz="3600" dirty="0" smtClean="0">
                <a:latin typeface="+mn-ea"/>
                <a:ea typeface="+mn-ea"/>
              </a:rPr>
              <a:t>)</a:t>
            </a:r>
            <a:endParaRPr lang="en-US" altLang="zh-CN" sz="36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346573" y="1052513"/>
            <a:ext cx="54398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地球表面积是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亿平方千米，其中陆地面积是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1.49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亿平方千米。海洋面积比陆地面积多多少亿平方千米？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0673" y="1540277"/>
            <a:ext cx="3501921" cy="224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467544" y="5073052"/>
            <a:ext cx="8427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答：海洋</a:t>
            </a:r>
            <a:r>
              <a:rPr lang="zh-CN" altLang="en-US" sz="3200" dirty="0">
                <a:latin typeface="+mn-ea"/>
                <a:ea typeface="+mn-ea"/>
              </a:rPr>
              <a:t>面积比陆地面积</a:t>
            </a:r>
            <a:r>
              <a:rPr lang="zh-CN" altLang="en-US" sz="3200" dirty="0" smtClean="0">
                <a:latin typeface="+mn-ea"/>
                <a:ea typeface="+mn-ea"/>
              </a:rPr>
              <a:t>多</a:t>
            </a:r>
            <a:r>
              <a:rPr lang="en-US" altLang="zh-CN" sz="3200" dirty="0">
                <a:latin typeface="+mn-ea"/>
                <a:ea typeface="+mn-ea"/>
              </a:rPr>
              <a:t>2.12</a:t>
            </a:r>
            <a:r>
              <a:rPr lang="zh-CN" altLang="en-US" sz="3200" dirty="0" smtClean="0">
                <a:latin typeface="+mn-ea"/>
                <a:ea typeface="+mn-ea"/>
              </a:rPr>
              <a:t>亿</a:t>
            </a:r>
            <a:r>
              <a:rPr lang="zh-CN" altLang="en-US" sz="3200" dirty="0">
                <a:latin typeface="+mn-ea"/>
                <a:ea typeface="+mn-ea"/>
              </a:rPr>
              <a:t>平方</a:t>
            </a:r>
            <a:r>
              <a:rPr lang="zh-CN" altLang="en-US" sz="3200" dirty="0" smtClean="0">
                <a:latin typeface="+mn-ea"/>
                <a:ea typeface="+mn-ea"/>
              </a:rPr>
              <a:t>千米。</a:t>
            </a:r>
            <a:endParaRPr lang="en-US" altLang="zh-CN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8596" y="1071546"/>
            <a:ext cx="8357074" cy="258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小数加减法混合运算与整数的相同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算式里有括号的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要先算括号里面的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算式里没有括号的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按从左到右的顺序进行计算。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65866" y="3832732"/>
            <a:ext cx="8892480" cy="175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连续减去两个数等于减去这两个数的和。可以用字母表示为</a:t>
            </a:r>
            <a:r>
              <a:rPr lang="en-US" altLang="zh-CN" sz="3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a-b-c=a-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6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b+c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8455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71414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454542" y="785794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77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428596" y="1428736"/>
            <a:ext cx="2160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口算。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09210" y="3405999"/>
            <a:ext cx="11913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0.82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48264" y="3406000"/>
            <a:ext cx="9060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0.5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72370" y="2174131"/>
            <a:ext cx="9060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9.1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29901" y="2159737"/>
            <a:ext cx="9060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8.1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637983" y="4788440"/>
            <a:ext cx="9060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3.6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732240" y="4788441"/>
            <a:ext cx="9060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2.3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8427" y="2159737"/>
            <a:ext cx="21884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0.4+8.7</a:t>
            </a: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75868" y="2159736"/>
            <a:ext cx="21884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4.5+3.6=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138" y="3406002"/>
            <a:ext cx="27590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0.28+0.54=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0666" y="3406001"/>
            <a:ext cx="20810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1.4-0.9=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4184" y="4788441"/>
            <a:ext cx="20810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7.1-3.5</a:t>
            </a: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60671" y="4788440"/>
            <a:ext cx="16450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5-2.7=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55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617419" y="714356"/>
            <a:ext cx="638347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说说下面各题的运算顺序。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83768" y="17728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89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9552" y="1792562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48-35+76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54473" y="1784025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41+58-90=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9551" y="3140968"/>
            <a:ext cx="2980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695-(1000-745)=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83684" y="17728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03830" y="3141737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440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1560" y="2377337"/>
            <a:ext cx="10081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417549" y="2357591"/>
            <a:ext cx="10081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370631" y="3726512"/>
            <a:ext cx="183321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36562" y="4535340"/>
            <a:ext cx="80958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算式里有括号的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要先算括号里面的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算式里没有括号的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按从左到右的顺序进行计算。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8" grpId="0"/>
      <p:bldP spid="39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857224" y="642918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77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877978" y="1332057"/>
            <a:ext cx="16937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851920" y="3348281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22.27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307825" y="3342498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12.41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51920" y="2412177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27.07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307825" y="2412177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17.21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851920" y="4278769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43.29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325088" y="4266320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33.43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92919" y="2348880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21.6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643351" y="183033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2555776" y="2708919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>
            <a:off x="2579596" y="3634886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>
            <a:off x="2555776" y="4570989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7" name="圆角矩形 56"/>
          <p:cNvSpPr/>
          <p:nvPr/>
        </p:nvSpPr>
        <p:spPr>
          <a:xfrm>
            <a:off x="1403648" y="2060848"/>
            <a:ext cx="1175948" cy="3168352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3828100" y="2060848"/>
            <a:ext cx="1175948" cy="3168352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5126396" y="1831045"/>
            <a:ext cx="309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>
            <a:off x="5004048" y="2708919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/>
          <p:nvPr/>
        </p:nvCxnSpPr>
        <p:spPr>
          <a:xfrm>
            <a:off x="5027868" y="3634886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直接箭头连接符 73"/>
          <p:cNvCxnSpPr/>
          <p:nvPr/>
        </p:nvCxnSpPr>
        <p:spPr>
          <a:xfrm>
            <a:off x="5004048" y="4570989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6" name="圆角矩形 75"/>
          <p:cNvSpPr/>
          <p:nvPr/>
        </p:nvSpPr>
        <p:spPr>
          <a:xfrm>
            <a:off x="6276372" y="2060848"/>
            <a:ext cx="1175948" cy="3168352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1492919" y="3276273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16.8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28544" y="4221088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37.82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861071" y="1836113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5.47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309343" y="1844824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9.86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02209" y="4266320"/>
            <a:ext cx="102983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3902209" y="3348281"/>
            <a:ext cx="102983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3902209" y="2412177"/>
            <a:ext cx="102983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6350481" y="4284385"/>
            <a:ext cx="102983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6350481" y="3366346"/>
            <a:ext cx="102983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6350481" y="2430242"/>
            <a:ext cx="102983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55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517" y="1193558"/>
            <a:ext cx="5696694" cy="216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27578" y="1071546"/>
            <a:ext cx="615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7224" y="428604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77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807903" y="3483586"/>
            <a:ext cx="21964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1+0.15-0.09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69388" y="3495165"/>
            <a:ext cx="1750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=1.16(m)</a:t>
            </a:r>
          </a:p>
        </p:txBody>
      </p:sp>
      <p:sp>
        <p:nvSpPr>
          <p:cNvPr id="13" name="矩形 12"/>
          <p:cNvSpPr/>
          <p:nvPr/>
        </p:nvSpPr>
        <p:spPr>
          <a:xfrm flipH="1">
            <a:off x="6196211" y="1000108"/>
            <a:ext cx="27841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肖红跳过了多少米？你还能提出其他数学问题并解答吗？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35696" y="4068361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答：肖红跳过了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1.16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米。</a:t>
            </a:r>
            <a:endParaRPr lang="en-US" altLang="zh-CN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75921" y="4632846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肖红比张英跳得高多少米？</a:t>
            </a:r>
            <a:endParaRPr lang="en-US" altLang="zh-CN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27784" y="5064894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1.16-1.1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02354" y="5076473"/>
            <a:ext cx="1750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=0.06(m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1" name="矩形 20"/>
          <p:cNvSpPr/>
          <p:nvPr/>
        </p:nvSpPr>
        <p:spPr>
          <a:xfrm>
            <a:off x="1403648" y="5597951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答：肖红比张英跳得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0.06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4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605913" y="509771"/>
            <a:ext cx="63235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口算。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96539" y="1635530"/>
            <a:ext cx="9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3104" y="1646741"/>
            <a:ext cx="2525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0.63+0.37=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32040" y="1646740"/>
            <a:ext cx="1907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7.8-4.5=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1950" y="2459663"/>
            <a:ext cx="16097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5+7.2=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43348" y="2459662"/>
            <a:ext cx="17716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7-3.24=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31559" y="1636455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3.3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83862" y="2427619"/>
            <a:ext cx="109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12.2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04806" y="2461356"/>
            <a:ext cx="109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3.76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27062" y="3294989"/>
            <a:ext cx="20313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90-0.75=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68460" y="3294988"/>
            <a:ext cx="2427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3.75-1.65=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36268" y="329498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89.25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63607" y="3283004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2.1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5112" y="4147100"/>
            <a:ext cx="20056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6.6+4.2=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96510" y="4147099"/>
            <a:ext cx="1907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7.7-4.1=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98647" y="4147098"/>
            <a:ext cx="109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10.8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03567" y="4147097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3.6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2115" y="5019907"/>
            <a:ext cx="2525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7.25+1.75=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045887" y="5019906"/>
            <a:ext cx="20056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5.4+6.6=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58687" y="501119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94208" y="5011195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7" grpId="0"/>
      <p:bldP spid="28" grpId="0"/>
      <p:bldP spid="34" grpId="0"/>
      <p:bldP spid="35" grpId="0"/>
      <p:bldP spid="38" grpId="0"/>
      <p:bldP spid="39" grpId="0"/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34122" y="548680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基础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填一填。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4" name="AutoShape 30"/>
          <p:cNvSpPr>
            <a:spLocks noChangeArrowheads="1"/>
          </p:cNvSpPr>
          <p:nvPr/>
        </p:nvSpPr>
        <p:spPr bwMode="auto">
          <a:xfrm>
            <a:off x="762000" y="1828800"/>
            <a:ext cx="7010400" cy="34290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85" name="Oval 9"/>
          <p:cNvSpPr>
            <a:spLocks noChangeArrowheads="1"/>
          </p:cNvSpPr>
          <p:nvPr/>
        </p:nvSpPr>
        <p:spPr bwMode="auto">
          <a:xfrm>
            <a:off x="990600" y="1981200"/>
            <a:ext cx="1524000" cy="28194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6" name="Oval 10"/>
          <p:cNvSpPr>
            <a:spLocks noChangeArrowheads="1"/>
          </p:cNvSpPr>
          <p:nvPr/>
        </p:nvSpPr>
        <p:spPr bwMode="auto">
          <a:xfrm>
            <a:off x="3505200" y="1981200"/>
            <a:ext cx="1524000" cy="28194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7" name="Oval 11"/>
          <p:cNvSpPr>
            <a:spLocks noChangeArrowheads="1"/>
          </p:cNvSpPr>
          <p:nvPr/>
        </p:nvSpPr>
        <p:spPr bwMode="auto">
          <a:xfrm>
            <a:off x="6096000" y="1981200"/>
            <a:ext cx="1524000" cy="28194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88" name="Line 12"/>
          <p:cNvSpPr>
            <a:spLocks noChangeShapeType="1"/>
          </p:cNvSpPr>
          <p:nvPr/>
        </p:nvSpPr>
        <p:spPr bwMode="auto">
          <a:xfrm>
            <a:off x="2209800" y="2819400"/>
            <a:ext cx="1524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89" name="Line 13"/>
          <p:cNvSpPr>
            <a:spLocks noChangeShapeType="1"/>
          </p:cNvSpPr>
          <p:nvPr/>
        </p:nvSpPr>
        <p:spPr bwMode="auto">
          <a:xfrm>
            <a:off x="2209800" y="3505200"/>
            <a:ext cx="1524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90" name="Line 14"/>
          <p:cNvSpPr>
            <a:spLocks noChangeShapeType="1"/>
          </p:cNvSpPr>
          <p:nvPr/>
        </p:nvSpPr>
        <p:spPr bwMode="auto">
          <a:xfrm>
            <a:off x="2286000" y="4191000"/>
            <a:ext cx="1447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91" name="Line 15"/>
          <p:cNvSpPr>
            <a:spLocks noChangeShapeType="1"/>
          </p:cNvSpPr>
          <p:nvPr/>
        </p:nvSpPr>
        <p:spPr bwMode="auto">
          <a:xfrm>
            <a:off x="4724400" y="2743200"/>
            <a:ext cx="1600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92" name="Line 16"/>
          <p:cNvSpPr>
            <a:spLocks noChangeShapeType="1"/>
          </p:cNvSpPr>
          <p:nvPr/>
        </p:nvSpPr>
        <p:spPr bwMode="auto">
          <a:xfrm>
            <a:off x="4724400" y="3429000"/>
            <a:ext cx="1600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93" name="Line 17"/>
          <p:cNvSpPr>
            <a:spLocks noChangeShapeType="1"/>
          </p:cNvSpPr>
          <p:nvPr/>
        </p:nvSpPr>
        <p:spPr bwMode="auto">
          <a:xfrm>
            <a:off x="4724400" y="4114800"/>
            <a:ext cx="1600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94" name="Text Box 18"/>
          <p:cNvSpPr txBox="1">
            <a:spLocks noChangeArrowheads="1"/>
          </p:cNvSpPr>
          <p:nvPr/>
        </p:nvSpPr>
        <p:spPr bwMode="auto">
          <a:xfrm>
            <a:off x="1295400" y="2314575"/>
            <a:ext cx="1143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+mn-ea"/>
                <a:ea typeface="+mn-ea"/>
              </a:rPr>
              <a:t>17.6</a:t>
            </a:r>
          </a:p>
        </p:txBody>
      </p:sp>
      <p:sp>
        <p:nvSpPr>
          <p:cNvPr id="95" name="Text Box 19"/>
          <p:cNvSpPr txBox="1">
            <a:spLocks noChangeArrowheads="1"/>
          </p:cNvSpPr>
          <p:nvPr/>
        </p:nvSpPr>
        <p:spPr bwMode="auto">
          <a:xfrm>
            <a:off x="1295400" y="3048000"/>
            <a:ext cx="1143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23.4</a:t>
            </a:r>
          </a:p>
        </p:txBody>
      </p:sp>
      <p:sp>
        <p:nvSpPr>
          <p:cNvPr id="96" name="Text Box 20"/>
          <p:cNvSpPr txBox="1">
            <a:spLocks noChangeArrowheads="1"/>
          </p:cNvSpPr>
          <p:nvPr/>
        </p:nvSpPr>
        <p:spPr bwMode="auto">
          <a:xfrm>
            <a:off x="1295400" y="3686175"/>
            <a:ext cx="1143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14.78</a:t>
            </a:r>
          </a:p>
        </p:txBody>
      </p:sp>
      <p:sp>
        <p:nvSpPr>
          <p:cNvPr id="97" name="Text Box 21"/>
          <p:cNvSpPr txBox="1">
            <a:spLocks noChangeArrowheads="1"/>
          </p:cNvSpPr>
          <p:nvPr/>
        </p:nvSpPr>
        <p:spPr bwMode="auto">
          <a:xfrm>
            <a:off x="2438400" y="2085975"/>
            <a:ext cx="1143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+5.74</a:t>
            </a:r>
          </a:p>
        </p:txBody>
      </p:sp>
      <p:sp>
        <p:nvSpPr>
          <p:cNvPr id="98" name="Text Box 22"/>
          <p:cNvSpPr txBox="1">
            <a:spLocks noChangeArrowheads="1"/>
          </p:cNvSpPr>
          <p:nvPr/>
        </p:nvSpPr>
        <p:spPr bwMode="auto">
          <a:xfrm>
            <a:off x="4876800" y="2085975"/>
            <a:ext cx="1905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tx1"/>
                </a:solidFill>
                <a:latin typeface="+mn-ea"/>
                <a:ea typeface="+mn-ea"/>
              </a:rPr>
              <a:t>－</a:t>
            </a:r>
            <a:r>
              <a:rPr lang="en-US" altLang="zh-CN" sz="2800" b="1">
                <a:solidFill>
                  <a:schemeClr val="tx1"/>
                </a:solidFill>
                <a:latin typeface="+mn-ea"/>
                <a:ea typeface="+mn-ea"/>
              </a:rPr>
              <a:t>8.32</a:t>
            </a:r>
          </a:p>
        </p:txBody>
      </p:sp>
      <p:sp>
        <p:nvSpPr>
          <p:cNvPr id="99" name="Text Box 23"/>
          <p:cNvSpPr txBox="1">
            <a:spLocks noChangeArrowheads="1"/>
          </p:cNvSpPr>
          <p:nvPr/>
        </p:nvSpPr>
        <p:spPr bwMode="auto">
          <a:xfrm>
            <a:off x="3733800" y="2314575"/>
            <a:ext cx="1143000" cy="63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</a:rPr>
              <a:t>23.34</a:t>
            </a:r>
          </a:p>
        </p:txBody>
      </p:sp>
      <p:sp>
        <p:nvSpPr>
          <p:cNvPr id="100" name="Text Box 24"/>
          <p:cNvSpPr txBox="1">
            <a:spLocks noChangeArrowheads="1"/>
          </p:cNvSpPr>
          <p:nvPr/>
        </p:nvSpPr>
        <p:spPr bwMode="auto">
          <a:xfrm>
            <a:off x="6248400" y="2238375"/>
            <a:ext cx="1143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</a:rPr>
              <a:t>15.02</a:t>
            </a:r>
          </a:p>
        </p:txBody>
      </p:sp>
      <p:sp>
        <p:nvSpPr>
          <p:cNvPr id="101" name="Text Box 25"/>
          <p:cNvSpPr txBox="1">
            <a:spLocks noChangeArrowheads="1"/>
          </p:cNvSpPr>
          <p:nvPr/>
        </p:nvSpPr>
        <p:spPr bwMode="auto">
          <a:xfrm>
            <a:off x="3733800" y="3000375"/>
            <a:ext cx="1143000" cy="63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</a:rPr>
              <a:t>29.14</a:t>
            </a:r>
          </a:p>
        </p:txBody>
      </p:sp>
      <p:sp>
        <p:nvSpPr>
          <p:cNvPr id="102" name="Text Box 26"/>
          <p:cNvSpPr txBox="1">
            <a:spLocks noChangeArrowheads="1"/>
          </p:cNvSpPr>
          <p:nvPr/>
        </p:nvSpPr>
        <p:spPr bwMode="auto">
          <a:xfrm>
            <a:off x="6248400" y="2971800"/>
            <a:ext cx="1143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20.82</a:t>
            </a:r>
          </a:p>
        </p:txBody>
      </p:sp>
      <p:sp>
        <p:nvSpPr>
          <p:cNvPr id="103" name="Text Box 27"/>
          <p:cNvSpPr txBox="1">
            <a:spLocks noChangeArrowheads="1"/>
          </p:cNvSpPr>
          <p:nvPr/>
        </p:nvSpPr>
        <p:spPr bwMode="auto">
          <a:xfrm>
            <a:off x="3733800" y="3686175"/>
            <a:ext cx="1143000" cy="63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</a:rPr>
              <a:t>20.52</a:t>
            </a:r>
          </a:p>
        </p:txBody>
      </p:sp>
      <p:sp>
        <p:nvSpPr>
          <p:cNvPr id="104" name="Text Box 28"/>
          <p:cNvSpPr txBox="1">
            <a:spLocks noChangeArrowheads="1"/>
          </p:cNvSpPr>
          <p:nvPr/>
        </p:nvSpPr>
        <p:spPr bwMode="auto">
          <a:xfrm>
            <a:off x="6324600" y="3657600"/>
            <a:ext cx="1143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</a:rPr>
              <a:t>12.2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  <p:bldP spid="102" grpId="0"/>
      <p:bldP spid="103" grpId="0"/>
      <p:bldP spid="1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60342" y="500042"/>
            <a:ext cx="4740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判断。</a:t>
            </a:r>
          </a:p>
        </p:txBody>
      </p:sp>
      <p:sp>
        <p:nvSpPr>
          <p:cNvPr id="29" name="矩形 28"/>
          <p:cNvSpPr/>
          <p:nvPr/>
        </p:nvSpPr>
        <p:spPr>
          <a:xfrm flipH="1">
            <a:off x="632112" y="1071546"/>
            <a:ext cx="7654664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甲数是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7.6,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比乙数多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1.62,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乙数是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8.22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          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643272" y="2867452"/>
            <a:ext cx="81435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(2)0.56-0.056=0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   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7429520" y="3139859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✕</a:t>
            </a:r>
            <a:endParaRPr lang="en-US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7286644" y="2214554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✕</a:t>
            </a:r>
            <a:endParaRPr lang="en-US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 flipH="1">
            <a:off x="642528" y="3929066"/>
            <a:ext cx="7787124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笔算小数加、减法时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应把小数的末位对齐。      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7426352" y="5072074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✕</a:t>
            </a:r>
            <a:endParaRPr lang="en-US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utoUpdateAnimBg="0"/>
      <p:bldP spid="32" grpId="0" bldLvl="0" autoUpdateAnimBg="0"/>
      <p:bldP spid="34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82084" y="415333"/>
            <a:ext cx="65759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重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点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用竖式计算并验算。</a:t>
            </a:r>
          </a:p>
        </p:txBody>
      </p:sp>
      <p:sp>
        <p:nvSpPr>
          <p:cNvPr id="26" name="矩形 25"/>
          <p:cNvSpPr/>
          <p:nvPr/>
        </p:nvSpPr>
        <p:spPr>
          <a:xfrm>
            <a:off x="235988" y="1230864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156.7-47.2=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20632" y="1230864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109.5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25567" y="1209452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19.2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44968" y="1222152"/>
            <a:ext cx="2291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16.78+2.42=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</a:t>
            </a:r>
          </a:p>
        </p:txBody>
      </p:sp>
      <p:sp>
        <p:nvSpPr>
          <p:cNvPr id="30" name="矩形 29"/>
          <p:cNvSpPr/>
          <p:nvPr/>
        </p:nvSpPr>
        <p:spPr>
          <a:xfrm>
            <a:off x="179512" y="3924345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23.1+12.95=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267744" y="3902932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36.05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31486" y="1848813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156.7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18558" y="228174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47.2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01693" y="2866516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6197" y="2827497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109.5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64088" y="1848813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16.78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17038" y="2281741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2.42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097713" y="2851381"/>
            <a:ext cx="1431493" cy="1513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4932040" y="2844225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19.2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23890" y="456745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23.1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4579" y="4953415"/>
            <a:ext cx="16113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12.95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3544" y="5551771"/>
            <a:ext cx="135586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174579" y="5542180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36.05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757136" y="3899666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90.88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55907" y="3912366"/>
            <a:ext cx="2038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100-9.12=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</a:t>
            </a:r>
          </a:p>
        </p:txBody>
      </p:sp>
      <p:sp>
        <p:nvSpPr>
          <p:cNvPr id="48" name="矩形 47"/>
          <p:cNvSpPr/>
          <p:nvPr/>
        </p:nvSpPr>
        <p:spPr>
          <a:xfrm>
            <a:off x="5292080" y="457241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004048" y="4971955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     9.12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037671" y="5556730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5068129" y="5534439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90.88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1547664" y="2220185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987824" y="1844824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109.5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627784" y="2277752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47.2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2718989" y="2840236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2547849" y="2840236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156.7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Text Box 2"/>
          <p:cNvSpPr txBox="1">
            <a:spLocks noChangeArrowheads="1"/>
          </p:cNvSpPr>
          <p:nvPr/>
        </p:nvSpPr>
        <p:spPr bwMode="auto">
          <a:xfrm>
            <a:off x="6460507" y="2200290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884368" y="1824929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19.2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12635" y="22578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2.42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7415808" y="2842632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7452320" y="2784488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16.78</a:t>
            </a:r>
          </a:p>
        </p:txBody>
      </p:sp>
      <p:sp>
        <p:nvSpPr>
          <p:cNvPr id="80" name="Text Box 2"/>
          <p:cNvSpPr txBox="1">
            <a:spLocks noChangeArrowheads="1"/>
          </p:cNvSpPr>
          <p:nvPr/>
        </p:nvSpPr>
        <p:spPr bwMode="auto">
          <a:xfrm>
            <a:off x="1577555" y="4922180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059832" y="4546819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12.95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568170" y="4979747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23.1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3" name="直接连接符 82"/>
          <p:cNvCxnSpPr/>
          <p:nvPr/>
        </p:nvCxnSpPr>
        <p:spPr>
          <a:xfrm flipV="1">
            <a:off x="2587367" y="5553351"/>
            <a:ext cx="1696601" cy="1117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2571807" y="5542231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36.05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5" name="Text Box 2"/>
          <p:cNvSpPr txBox="1">
            <a:spLocks noChangeArrowheads="1"/>
          </p:cNvSpPr>
          <p:nvPr/>
        </p:nvSpPr>
        <p:spPr bwMode="auto">
          <a:xfrm>
            <a:off x="6511860" y="4886904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909264" y="4511543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90.88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663988" y="4944471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9.12</a:t>
            </a:r>
          </a:p>
        </p:txBody>
      </p:sp>
      <p:cxnSp>
        <p:nvCxnSpPr>
          <p:cNvPr id="88" name="直接连接符 87"/>
          <p:cNvCxnSpPr/>
          <p:nvPr/>
        </p:nvCxnSpPr>
        <p:spPr>
          <a:xfrm flipV="1">
            <a:off x="7683185" y="5506955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7308304" y="5506955"/>
            <a:ext cx="12747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32" grpId="0"/>
      <p:bldP spid="33" grpId="0"/>
      <p:bldP spid="35" grpId="0"/>
      <p:bldP spid="36" grpId="0"/>
      <p:bldP spid="38" grpId="0"/>
      <p:bldP spid="40" grpId="0"/>
      <p:bldP spid="41" grpId="0"/>
      <p:bldP spid="42" grpId="0"/>
      <p:bldP spid="44" grpId="0"/>
      <p:bldP spid="46" grpId="0"/>
      <p:bldP spid="48" grpId="0"/>
      <p:bldP spid="49" grpId="0"/>
      <p:bldP spid="51" grpId="0"/>
      <p:bldP spid="52" grpId="0"/>
      <p:bldP spid="71" grpId="0"/>
      <p:bldP spid="72" grpId="0"/>
      <p:bldP spid="74" grpId="0"/>
      <p:bldP spid="75" grpId="0"/>
      <p:bldP spid="76" grpId="0"/>
      <p:bldP spid="77" grpId="0"/>
      <p:bldP spid="79" grpId="0"/>
      <p:bldP spid="80" grpId="0"/>
      <p:bldP spid="81" grpId="0"/>
      <p:bldP spid="82" grpId="0"/>
      <p:bldP spid="84" grpId="0"/>
      <p:bldP spid="85" grpId="0"/>
      <p:bldP spid="86" grpId="0"/>
      <p:bldP spid="87" grpId="0"/>
      <p:bldP spid="8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23457" y="683985"/>
            <a:ext cx="79919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难点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我是计算小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能手。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1484784"/>
            <a:ext cx="3602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18</a:t>
            </a:r>
            <a:r>
              <a:rPr lang="en-US" altLang="zh-CN" sz="4000" i="1" dirty="0">
                <a:solidFill>
                  <a:schemeClr val="tx1"/>
                </a:solidFill>
              </a:rPr>
              <a:t>.</a:t>
            </a:r>
            <a:r>
              <a:rPr lang="en-US" altLang="zh-CN" sz="4000" dirty="0">
                <a:solidFill>
                  <a:schemeClr val="tx1"/>
                </a:solidFill>
              </a:rPr>
              <a:t>81+14</a:t>
            </a:r>
            <a:r>
              <a:rPr lang="en-US" altLang="zh-CN" sz="4000" i="1" dirty="0">
                <a:solidFill>
                  <a:schemeClr val="tx1"/>
                </a:solidFill>
              </a:rPr>
              <a:t>.</a:t>
            </a:r>
            <a:r>
              <a:rPr lang="en-US" altLang="zh-CN" sz="4000" dirty="0">
                <a:solidFill>
                  <a:schemeClr val="tx1"/>
                </a:solidFill>
              </a:rPr>
              <a:t>6-9</a:t>
            </a:r>
            <a:r>
              <a:rPr lang="en-US" altLang="zh-CN" sz="4000" i="1" dirty="0">
                <a:solidFill>
                  <a:schemeClr val="tx1"/>
                </a:solidFill>
              </a:rPr>
              <a:t>.</a:t>
            </a:r>
            <a:r>
              <a:rPr lang="en-US" altLang="zh-CN" sz="4000" dirty="0">
                <a:solidFill>
                  <a:schemeClr val="tx1"/>
                </a:solidFill>
              </a:rPr>
              <a:t>73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7194" y="2185648"/>
            <a:ext cx="26869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=33</a:t>
            </a:r>
            <a:r>
              <a:rPr lang="en-US" altLang="zh-CN" sz="4000" i="1" dirty="0"/>
              <a:t>.</a:t>
            </a:r>
            <a:r>
              <a:rPr lang="en-US" altLang="zh-CN" sz="4000" dirty="0"/>
              <a:t>41-9</a:t>
            </a:r>
            <a:r>
              <a:rPr lang="en-US" altLang="zh-CN" sz="4000" i="1" dirty="0"/>
              <a:t>.</a:t>
            </a:r>
            <a:r>
              <a:rPr lang="en-US" altLang="zh-CN" sz="4000" dirty="0"/>
              <a:t>73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517194" y="2865130"/>
            <a:ext cx="1614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=23</a:t>
            </a:r>
            <a:r>
              <a:rPr lang="en-US" altLang="zh-CN" sz="4000" i="1" dirty="0"/>
              <a:t>.</a:t>
            </a:r>
            <a:r>
              <a:rPr lang="en-US" altLang="zh-CN" sz="4000" dirty="0"/>
              <a:t>68</a:t>
            </a:r>
            <a:endParaRPr lang="zh-CN" altLang="en-US" sz="4000" dirty="0"/>
          </a:p>
        </p:txBody>
      </p:sp>
      <p:sp>
        <p:nvSpPr>
          <p:cNvPr id="19" name="矩形 18"/>
          <p:cNvSpPr/>
          <p:nvPr/>
        </p:nvSpPr>
        <p:spPr>
          <a:xfrm>
            <a:off x="5108601" y="1462085"/>
            <a:ext cx="32672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30-(2.05+0.97</a:t>
            </a:r>
            <a:r>
              <a:rPr lang="en-US" altLang="zh-CN" sz="4000" dirty="0" smtClean="0">
                <a:solidFill>
                  <a:schemeClr val="tx1"/>
                </a:solidFill>
              </a:rPr>
              <a:t>)</a:t>
            </a:r>
            <a:endParaRPr lang="en-US" altLang="zh-CN" sz="4000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70219" y="2162949"/>
            <a:ext cx="20313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=30-3.02</a:t>
            </a:r>
            <a:endParaRPr lang="zh-CN" altLang="en-US" sz="4000" dirty="0"/>
          </a:p>
        </p:txBody>
      </p:sp>
      <p:sp>
        <p:nvSpPr>
          <p:cNvPr id="21" name="矩形 20"/>
          <p:cNvSpPr/>
          <p:nvPr/>
        </p:nvSpPr>
        <p:spPr>
          <a:xfrm>
            <a:off x="4870219" y="2842431"/>
            <a:ext cx="1614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=26.98</a:t>
            </a:r>
            <a:endParaRPr lang="zh-CN" altLang="en-US" sz="4000" dirty="0"/>
          </a:p>
        </p:txBody>
      </p:sp>
      <p:sp>
        <p:nvSpPr>
          <p:cNvPr id="22" name="矩形 21"/>
          <p:cNvSpPr/>
          <p:nvPr/>
        </p:nvSpPr>
        <p:spPr>
          <a:xfrm>
            <a:off x="683568" y="3801234"/>
            <a:ext cx="34291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101-(76.2-57.3)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8448" y="4489904"/>
            <a:ext cx="22910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=101-18.9</a:t>
            </a:r>
            <a:endParaRPr lang="zh-CN" altLang="en-US" sz="4000" dirty="0"/>
          </a:p>
        </p:txBody>
      </p:sp>
      <p:sp>
        <p:nvSpPr>
          <p:cNvPr id="27" name="矩形 26"/>
          <p:cNvSpPr/>
          <p:nvPr/>
        </p:nvSpPr>
        <p:spPr>
          <a:xfrm>
            <a:off x="448448" y="5169386"/>
            <a:ext cx="13548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=82.1</a:t>
            </a:r>
            <a:endParaRPr lang="zh-CN" altLang="en-US" sz="4000" dirty="0"/>
          </a:p>
        </p:txBody>
      </p:sp>
      <p:sp>
        <p:nvSpPr>
          <p:cNvPr id="28" name="矩形 27"/>
          <p:cNvSpPr/>
          <p:nvPr/>
        </p:nvSpPr>
        <p:spPr>
          <a:xfrm>
            <a:off x="5036593" y="3778535"/>
            <a:ext cx="3082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9.4-5.82+6.27</a:t>
            </a:r>
          </a:p>
        </p:txBody>
      </p:sp>
      <p:sp>
        <p:nvSpPr>
          <p:cNvPr id="29" name="矩形 28"/>
          <p:cNvSpPr/>
          <p:nvPr/>
        </p:nvSpPr>
        <p:spPr>
          <a:xfrm>
            <a:off x="4801473" y="4467205"/>
            <a:ext cx="2525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=3.58+6.27</a:t>
            </a:r>
            <a:endParaRPr lang="zh-CN" altLang="en-US" sz="4000" dirty="0"/>
          </a:p>
        </p:txBody>
      </p:sp>
      <p:sp>
        <p:nvSpPr>
          <p:cNvPr id="30" name="矩形 29"/>
          <p:cNvSpPr/>
          <p:nvPr/>
        </p:nvSpPr>
        <p:spPr>
          <a:xfrm>
            <a:off x="4801473" y="5146687"/>
            <a:ext cx="13548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=</a:t>
            </a:r>
            <a:r>
              <a:rPr lang="en-US" altLang="zh-CN" sz="4000" dirty="0" smtClean="0"/>
              <a:t>9.85</a:t>
            </a:r>
            <a:endParaRPr lang="en-US" altLang="zh-CN" sz="40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0" grpId="0"/>
      <p:bldP spid="21" grpId="0"/>
      <p:bldP spid="23" grpId="0"/>
      <p:bldP spid="27" grpId="0"/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94895" y="486771"/>
            <a:ext cx="79919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（易错题）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用小数计算下面各题。</a:t>
            </a:r>
          </a:p>
        </p:txBody>
      </p:sp>
      <p:sp>
        <p:nvSpPr>
          <p:cNvPr id="4" name="矩形 3"/>
          <p:cNvSpPr/>
          <p:nvPr/>
        </p:nvSpPr>
        <p:spPr>
          <a:xfrm>
            <a:off x="470806" y="1260049"/>
            <a:ext cx="3286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+45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1930761"/>
            <a:ext cx="34852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 5</a:t>
            </a:r>
            <a:r>
              <a:rPr lang="zh-CN" altLang="en-US" sz="3200" dirty="0">
                <a:latin typeface="+mn-ea"/>
                <a:ea typeface="+mn-ea"/>
              </a:rPr>
              <a:t>米</a:t>
            </a:r>
            <a:r>
              <a:rPr lang="en-US" altLang="zh-CN" sz="3200" dirty="0">
                <a:latin typeface="+mn-ea"/>
                <a:ea typeface="+mn-ea"/>
              </a:rPr>
              <a:t>7</a:t>
            </a:r>
            <a:r>
              <a:rPr lang="zh-CN" altLang="en-US" sz="3200" dirty="0">
                <a:latin typeface="+mn-ea"/>
                <a:ea typeface="+mn-ea"/>
              </a:rPr>
              <a:t>厘米</a:t>
            </a:r>
            <a:r>
              <a:rPr lang="en-US" altLang="zh-CN" sz="3200" dirty="0">
                <a:latin typeface="+mn-ea"/>
                <a:ea typeface="+mn-ea"/>
              </a:rPr>
              <a:t>+45</a:t>
            </a:r>
            <a:r>
              <a:rPr lang="zh-CN" altLang="en-US" sz="3200" dirty="0" smtClean="0">
                <a:latin typeface="+mn-ea"/>
                <a:ea typeface="+mn-ea"/>
              </a:rPr>
              <a:t>厘米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2497637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=5.07</a:t>
            </a:r>
            <a:r>
              <a:rPr lang="zh-CN" altLang="en-US" sz="3200" dirty="0">
                <a:latin typeface="+mn-ea"/>
                <a:ea typeface="+mn-ea"/>
              </a:rPr>
              <a:t>米</a:t>
            </a:r>
            <a:r>
              <a:rPr lang="en-US" altLang="zh-CN" sz="3200" dirty="0">
                <a:latin typeface="+mn-ea"/>
                <a:ea typeface="+mn-ea"/>
              </a:rPr>
              <a:t>+0.45</a:t>
            </a:r>
            <a:r>
              <a:rPr lang="zh-CN" altLang="en-US" sz="3200" dirty="0">
                <a:latin typeface="+mn-ea"/>
                <a:ea typeface="+mn-ea"/>
              </a:rPr>
              <a:t>米</a:t>
            </a:r>
          </a:p>
        </p:txBody>
      </p:sp>
      <p:sp>
        <p:nvSpPr>
          <p:cNvPr id="19" name="矩形 18"/>
          <p:cNvSpPr/>
          <p:nvPr/>
        </p:nvSpPr>
        <p:spPr>
          <a:xfrm>
            <a:off x="4932040" y="1291400"/>
            <a:ext cx="34852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角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分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+5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角</a:t>
            </a:r>
          </a:p>
        </p:txBody>
      </p:sp>
      <p:sp>
        <p:nvSpPr>
          <p:cNvPr id="20" name="矩形 19"/>
          <p:cNvSpPr/>
          <p:nvPr/>
        </p:nvSpPr>
        <p:spPr>
          <a:xfrm>
            <a:off x="4572000" y="1908062"/>
            <a:ext cx="3692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 8</a:t>
            </a:r>
            <a:r>
              <a:rPr lang="zh-CN" altLang="en-US" sz="3200" dirty="0">
                <a:latin typeface="+mn-ea"/>
                <a:ea typeface="+mn-ea"/>
              </a:rPr>
              <a:t>元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角</a:t>
            </a:r>
            <a:r>
              <a:rPr lang="en-US" altLang="zh-CN" sz="3200" dirty="0">
                <a:latin typeface="+mn-ea"/>
                <a:ea typeface="+mn-ea"/>
              </a:rPr>
              <a:t>7</a:t>
            </a:r>
            <a:r>
              <a:rPr lang="zh-CN" altLang="en-US" sz="3200" dirty="0">
                <a:latin typeface="+mn-ea"/>
                <a:ea typeface="+mn-ea"/>
              </a:rPr>
              <a:t>分</a:t>
            </a:r>
            <a:r>
              <a:rPr lang="en-US" altLang="zh-CN" sz="3200" dirty="0">
                <a:latin typeface="+mn-ea"/>
                <a:ea typeface="+mn-ea"/>
              </a:rPr>
              <a:t>+5</a:t>
            </a:r>
            <a:r>
              <a:rPr lang="zh-CN" altLang="en-US" sz="3200" dirty="0">
                <a:latin typeface="+mn-ea"/>
                <a:ea typeface="+mn-ea"/>
              </a:rPr>
              <a:t>元</a:t>
            </a:r>
            <a:r>
              <a:rPr lang="en-US" altLang="zh-CN" sz="3200" dirty="0">
                <a:latin typeface="+mn-ea"/>
                <a:ea typeface="+mn-ea"/>
              </a:rPr>
              <a:t>6</a:t>
            </a:r>
            <a:r>
              <a:rPr lang="zh-CN" altLang="en-US" sz="3200" dirty="0" smtClean="0">
                <a:latin typeface="+mn-ea"/>
                <a:ea typeface="+mn-ea"/>
              </a:rPr>
              <a:t>角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72000" y="2474938"/>
            <a:ext cx="2869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=8.47</a:t>
            </a:r>
            <a:r>
              <a:rPr lang="zh-CN" altLang="en-US" sz="3200" dirty="0">
                <a:latin typeface="+mn-ea"/>
                <a:ea typeface="+mn-ea"/>
              </a:rPr>
              <a:t>元</a:t>
            </a:r>
            <a:r>
              <a:rPr lang="en-US" altLang="zh-CN" sz="3200" dirty="0">
                <a:latin typeface="+mn-ea"/>
                <a:ea typeface="+mn-ea"/>
              </a:rPr>
              <a:t>+5.6</a:t>
            </a:r>
            <a:r>
              <a:rPr lang="zh-CN" altLang="en-US" sz="3200" dirty="0">
                <a:latin typeface="+mn-ea"/>
                <a:ea typeface="+mn-ea"/>
              </a:rPr>
              <a:t>元</a:t>
            </a:r>
          </a:p>
        </p:txBody>
      </p:sp>
      <p:sp>
        <p:nvSpPr>
          <p:cNvPr id="22" name="矩形 21"/>
          <p:cNvSpPr/>
          <p:nvPr/>
        </p:nvSpPr>
        <p:spPr>
          <a:xfrm>
            <a:off x="470806" y="3978395"/>
            <a:ext cx="3692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吨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千克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+350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千克</a:t>
            </a:r>
          </a:p>
        </p:txBody>
      </p:sp>
      <p:sp>
        <p:nvSpPr>
          <p:cNvPr id="23" name="矩形 22"/>
          <p:cNvSpPr/>
          <p:nvPr/>
        </p:nvSpPr>
        <p:spPr>
          <a:xfrm>
            <a:off x="110766" y="4595057"/>
            <a:ext cx="3898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 7</a:t>
            </a:r>
            <a:r>
              <a:rPr lang="zh-CN" altLang="en-US" sz="3200" dirty="0">
                <a:latin typeface="+mn-ea"/>
                <a:ea typeface="+mn-ea"/>
              </a:rPr>
              <a:t>吨</a:t>
            </a:r>
            <a:r>
              <a:rPr lang="en-US" altLang="zh-CN" sz="3200" dirty="0">
                <a:latin typeface="+mn-ea"/>
                <a:ea typeface="+mn-ea"/>
              </a:rPr>
              <a:t>40</a:t>
            </a:r>
            <a:r>
              <a:rPr lang="zh-CN" altLang="en-US" sz="3200" dirty="0">
                <a:latin typeface="+mn-ea"/>
                <a:ea typeface="+mn-ea"/>
              </a:rPr>
              <a:t>千克</a:t>
            </a:r>
            <a:r>
              <a:rPr lang="en-US" altLang="zh-CN" sz="3200" dirty="0">
                <a:latin typeface="+mn-ea"/>
                <a:ea typeface="+mn-ea"/>
              </a:rPr>
              <a:t>+350</a:t>
            </a:r>
            <a:r>
              <a:rPr lang="zh-CN" altLang="en-US" sz="3200" dirty="0" smtClean="0">
                <a:latin typeface="+mn-ea"/>
                <a:ea typeface="+mn-ea"/>
              </a:rPr>
              <a:t>千克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0766" y="5089925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=7.04</a:t>
            </a:r>
            <a:r>
              <a:rPr lang="zh-CN" altLang="en-US" sz="3200" dirty="0">
                <a:latin typeface="+mn-ea"/>
                <a:ea typeface="+mn-ea"/>
              </a:rPr>
              <a:t>吨</a:t>
            </a:r>
            <a:r>
              <a:rPr lang="en-US" altLang="zh-CN" sz="3200" dirty="0">
                <a:latin typeface="+mn-ea"/>
                <a:ea typeface="+mn-ea"/>
              </a:rPr>
              <a:t>+0.35</a:t>
            </a:r>
            <a:r>
              <a:rPr lang="zh-CN" altLang="en-US" sz="3200" dirty="0">
                <a:latin typeface="+mn-ea"/>
                <a:ea typeface="+mn-ea"/>
              </a:rPr>
              <a:t>吨</a:t>
            </a:r>
          </a:p>
        </p:txBody>
      </p:sp>
      <p:sp>
        <p:nvSpPr>
          <p:cNvPr id="28" name="矩形 27"/>
          <p:cNvSpPr/>
          <p:nvPr/>
        </p:nvSpPr>
        <p:spPr>
          <a:xfrm>
            <a:off x="4863294" y="3955696"/>
            <a:ext cx="4310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50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-1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千米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320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03254" y="4572358"/>
            <a:ext cx="4517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 4</a:t>
            </a:r>
            <a:r>
              <a:rPr lang="zh-CN" altLang="en-US" sz="3200" dirty="0">
                <a:latin typeface="+mn-ea"/>
                <a:ea typeface="+mn-ea"/>
              </a:rPr>
              <a:t>千米</a:t>
            </a:r>
            <a:r>
              <a:rPr lang="en-US" altLang="zh-CN" sz="3200" dirty="0">
                <a:latin typeface="+mn-ea"/>
                <a:ea typeface="+mn-ea"/>
              </a:rPr>
              <a:t>50</a:t>
            </a:r>
            <a:r>
              <a:rPr lang="zh-CN" altLang="en-US" sz="3200" dirty="0">
                <a:latin typeface="+mn-ea"/>
                <a:ea typeface="+mn-ea"/>
              </a:rPr>
              <a:t>米</a:t>
            </a:r>
            <a:r>
              <a:rPr lang="en-US" altLang="zh-CN" sz="3200" dirty="0">
                <a:latin typeface="+mn-ea"/>
                <a:ea typeface="+mn-ea"/>
              </a:rPr>
              <a:t>-1</a:t>
            </a:r>
            <a:r>
              <a:rPr lang="zh-CN" altLang="en-US" sz="3200" dirty="0">
                <a:latin typeface="+mn-ea"/>
                <a:ea typeface="+mn-ea"/>
              </a:rPr>
              <a:t>千米</a:t>
            </a:r>
            <a:r>
              <a:rPr lang="en-US" altLang="zh-CN" sz="3200" dirty="0">
                <a:latin typeface="+mn-ea"/>
                <a:ea typeface="+mn-ea"/>
              </a:rPr>
              <a:t>320</a:t>
            </a:r>
            <a:r>
              <a:rPr lang="zh-CN" altLang="en-US" sz="3200" dirty="0" smtClean="0">
                <a:latin typeface="+mn-ea"/>
                <a:ea typeface="+mn-ea"/>
              </a:rPr>
              <a:t>米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03254" y="5067226"/>
            <a:ext cx="3900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=4.05</a:t>
            </a:r>
            <a:r>
              <a:rPr lang="zh-CN" altLang="en-US" sz="3200" dirty="0">
                <a:latin typeface="+mn-ea"/>
                <a:ea typeface="+mn-ea"/>
              </a:rPr>
              <a:t>千米</a:t>
            </a:r>
            <a:r>
              <a:rPr lang="en-US" altLang="zh-CN" sz="3200" dirty="0">
                <a:latin typeface="+mn-ea"/>
                <a:ea typeface="+mn-ea"/>
              </a:rPr>
              <a:t>-1.32</a:t>
            </a:r>
            <a:r>
              <a:rPr lang="zh-CN" altLang="en-US" sz="3200" dirty="0">
                <a:latin typeface="+mn-ea"/>
                <a:ea typeface="+mn-ea"/>
              </a:rPr>
              <a:t>千米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9512" y="3073701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=5.52</a:t>
            </a:r>
            <a:r>
              <a:rPr lang="zh-CN" altLang="en-US" sz="3200" dirty="0">
                <a:latin typeface="+mn-ea"/>
                <a:ea typeface="+mn-ea"/>
              </a:rPr>
              <a:t>米</a:t>
            </a:r>
          </a:p>
        </p:txBody>
      </p:sp>
      <p:sp>
        <p:nvSpPr>
          <p:cNvPr id="32" name="矩形 31"/>
          <p:cNvSpPr/>
          <p:nvPr/>
        </p:nvSpPr>
        <p:spPr>
          <a:xfrm>
            <a:off x="4572000" y="3051002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=14.07</a:t>
            </a:r>
            <a:r>
              <a:rPr lang="zh-CN" altLang="en-US" sz="3200" dirty="0">
                <a:latin typeface="+mn-ea"/>
                <a:ea typeface="+mn-ea"/>
              </a:rPr>
              <a:t>元</a:t>
            </a:r>
          </a:p>
        </p:txBody>
      </p:sp>
      <p:sp>
        <p:nvSpPr>
          <p:cNvPr id="33" name="矩形 32"/>
          <p:cNvSpPr/>
          <p:nvPr/>
        </p:nvSpPr>
        <p:spPr>
          <a:xfrm>
            <a:off x="107504" y="5562571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=7.39</a:t>
            </a:r>
            <a:r>
              <a:rPr lang="zh-CN" altLang="en-US" sz="3200" dirty="0">
                <a:latin typeface="+mn-ea"/>
                <a:ea typeface="+mn-ea"/>
              </a:rPr>
              <a:t>吨</a:t>
            </a:r>
          </a:p>
        </p:txBody>
      </p:sp>
      <p:sp>
        <p:nvSpPr>
          <p:cNvPr id="34" name="矩形 33"/>
          <p:cNvSpPr/>
          <p:nvPr/>
        </p:nvSpPr>
        <p:spPr>
          <a:xfrm>
            <a:off x="4499992" y="5539872"/>
            <a:ext cx="204254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=2.73</a:t>
            </a:r>
            <a:r>
              <a:rPr lang="zh-CN" altLang="en-US" sz="3200" dirty="0">
                <a:latin typeface="+mn-ea"/>
                <a:ea typeface="+mn-ea"/>
              </a:rPr>
              <a:t>千米</a:t>
            </a:r>
          </a:p>
          <a:p>
            <a:endParaRPr lang="en-US" altLang="zh-CN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0" grpId="0"/>
      <p:bldP spid="21" grpId="0"/>
      <p:bldP spid="23" grpId="0"/>
      <p:bldP spid="27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571472" y="620688"/>
            <a:ext cx="7312896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探究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在一次跳远比赛中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小东跳了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3.06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小林比小东少跳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0.18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小松比小林多跳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0.32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米。他们三人谁跳得最远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跳了多少米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59632" y="3552260"/>
            <a:ext cx="33409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3.06-0.18+0.32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572000" y="3552260"/>
            <a:ext cx="19752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=3.2(</a:t>
            </a:r>
            <a:r>
              <a:rPr lang="zh-CN" altLang="en-US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9" name="Text Box 12"/>
          <p:cNvSpPr txBox="1">
            <a:spLocks noChangeArrowheads="1"/>
          </p:cNvSpPr>
          <p:nvPr/>
        </p:nvSpPr>
        <p:spPr bwMode="auto">
          <a:xfrm>
            <a:off x="920098" y="4575348"/>
            <a:ext cx="718029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答：小松跳得最远，跳了</a:t>
            </a:r>
            <a:r>
              <a:rPr lang="en-US" altLang="zh-CN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3.2</a:t>
            </a:r>
            <a:r>
              <a:rPr lang="zh-CN" altLang="en-US" sz="36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米。</a:t>
            </a:r>
            <a:endParaRPr lang="zh-CN" altLang="en-US" sz="36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6562" y="4535340"/>
            <a:ext cx="80958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小数点对齐</a:t>
            </a:r>
            <a:r>
              <a:rPr lang="en-US" altLang="zh-CN" sz="4000" dirty="0">
                <a:solidFill>
                  <a:srgbClr val="FF0000"/>
                </a:solidFill>
              </a:rPr>
              <a:t>,</a:t>
            </a:r>
            <a:r>
              <a:rPr lang="zh-CN" altLang="en-US" sz="4000" dirty="0">
                <a:solidFill>
                  <a:srgbClr val="FF0000"/>
                </a:solidFill>
              </a:rPr>
              <a:t>末尾不够的添</a:t>
            </a:r>
            <a:r>
              <a:rPr lang="en-US" altLang="zh-CN" sz="4000" dirty="0">
                <a:solidFill>
                  <a:srgbClr val="FF0000"/>
                </a:solidFill>
              </a:rPr>
              <a:t>0,</a:t>
            </a:r>
            <a:r>
              <a:rPr lang="zh-CN" altLang="en-US" sz="4000" dirty="0">
                <a:solidFill>
                  <a:srgbClr val="FF0000"/>
                </a:solidFill>
              </a:rPr>
              <a:t>从低位算起。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587110" y="642918"/>
            <a:ext cx="21275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口算。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95736" y="3221686"/>
            <a:ext cx="9060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2.7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4509" y="3236081"/>
            <a:ext cx="16450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9.7-7=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41840" y="3221687"/>
            <a:ext cx="27590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0.28+0.54=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92215" y="3221687"/>
            <a:ext cx="11913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0.82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36013" y="1787210"/>
            <a:ext cx="9060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9.1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4409" y="1795921"/>
            <a:ext cx="21884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0.4+8.7=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99992" y="1781527"/>
            <a:ext cx="20810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7.1-3.5=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69438" y="1772816"/>
            <a:ext cx="9060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3.6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9" grpId="0"/>
      <p:bldP spid="22" grpId="0"/>
      <p:bldP spid="23" grpId="0"/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56777" y="635204"/>
            <a:ext cx="770877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情景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小林买一种练习册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三家商店都有这种款式的练习册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甲商店一本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6.40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乙商店一本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5.95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丙商店一本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6.15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元。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036" y="2227254"/>
            <a:ext cx="86340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买一本练习册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最贵的比最便宜的多多少元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28984" y="2691498"/>
            <a:ext cx="1757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6.40-5.95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02729" y="2691498"/>
            <a:ext cx="18213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=0.45(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357158" y="3201415"/>
            <a:ext cx="88805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C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答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：买一本练习册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,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最贵的比最便宜的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多</a:t>
            </a:r>
            <a:r>
              <a:rPr lang="en-US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0.45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元。</a:t>
            </a:r>
            <a:endParaRPr lang="zh-CN" altLang="en-US" sz="3200" dirty="0">
              <a:solidFill>
                <a:srgbClr val="CC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8031" y="3791942"/>
            <a:ext cx="90297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从哪两个商店各买一本练习册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所花的钱最少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最少是多少元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50484" y="4653136"/>
            <a:ext cx="18549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5.95+6.15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29184" y="4653136"/>
            <a:ext cx="18213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=12.1(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571472" y="5184252"/>
            <a:ext cx="842968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答：从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乙、丙两个商店各买一本练习册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,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所花的钱最少。最少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是</a:t>
            </a:r>
            <a:r>
              <a:rPr lang="en-US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12.1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元。</a:t>
            </a:r>
            <a:endParaRPr lang="zh-CN" altLang="en-US" sz="3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56777" y="635204"/>
            <a:ext cx="770877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情景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小林买一种练习册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三家商店都有这种款式的练习册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甲商店一本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6.40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乙商店一本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5.95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丙商店一本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6.15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元。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036" y="2556193"/>
            <a:ext cx="76033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你还可以提出什么数学问题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并解答。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64888" y="4203666"/>
            <a:ext cx="2807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6.40+5.95+6.15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43372" y="4212377"/>
            <a:ext cx="18213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18.5(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549245" y="4987365"/>
            <a:ext cx="88805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C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答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：从三家商店各买一本练习册共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花</a:t>
            </a:r>
            <a:r>
              <a:rPr lang="en-US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18.5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元钱。</a:t>
            </a:r>
            <a:endParaRPr lang="zh-CN" altLang="en-US" sz="3200" dirty="0">
              <a:solidFill>
                <a:srgbClr val="CC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765269" y="3429000"/>
            <a:ext cx="79444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从三家商店各买一本练习册共花多少元钱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Arial" panose="020B0604020202020204" pitchFamily="34" charset="0"/>
              </a:rPr>
              <a:t>?</a:t>
            </a:r>
            <a:endParaRPr lang="zh-CN" altLang="en-US" sz="3200" dirty="0">
              <a:solidFill>
                <a:srgbClr val="CC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11" name="Picture 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21550"/>
            <a:ext cx="5497825" cy="4488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1022548" y="701457"/>
            <a:ext cx="73997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）小刚买了下面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本书，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一共花了多少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钱？</a:t>
            </a:r>
          </a:p>
        </p:txBody>
      </p:sp>
      <p:sp>
        <p:nvSpPr>
          <p:cNvPr id="111627" name="Text Box 11"/>
          <p:cNvSpPr txBox="1">
            <a:spLocks noChangeArrowheads="1"/>
          </p:cNvSpPr>
          <p:nvPr/>
        </p:nvSpPr>
        <p:spPr bwMode="auto">
          <a:xfrm>
            <a:off x="2049463" y="3933825"/>
            <a:ext cx="40147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7.45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＋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5.8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＋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4.69</a:t>
            </a:r>
          </a:p>
        </p:txBody>
      </p:sp>
      <p:pic>
        <p:nvPicPr>
          <p:cNvPr id="111628" name="Picture 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061962" y="3645024"/>
            <a:ext cx="1932843" cy="27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1629" name="AutoShape 13"/>
          <p:cNvSpPr>
            <a:spLocks noChangeArrowheads="1"/>
          </p:cNvSpPr>
          <p:nvPr/>
        </p:nvSpPr>
        <p:spPr bwMode="auto">
          <a:xfrm>
            <a:off x="4283968" y="5016231"/>
            <a:ext cx="2663825" cy="647700"/>
          </a:xfrm>
          <a:prstGeom prst="wedgeRoundRectCallout">
            <a:avLst>
              <a:gd name="adj1" fmla="val 52681"/>
              <a:gd name="adj2" fmla="val -94116"/>
              <a:gd name="adj3" fmla="val 16667"/>
            </a:avLst>
          </a:prstGeom>
          <a:solidFill>
            <a:srgbClr val="FFFFCC"/>
          </a:solidFill>
          <a:ln w="9525">
            <a:solidFill>
              <a:srgbClr val="9900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1"/>
              <a:t>怎样计算呢？</a:t>
            </a:r>
          </a:p>
        </p:txBody>
      </p:sp>
      <p:pic>
        <p:nvPicPr>
          <p:cNvPr id="15" name="Picture 8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6200" y="1436593"/>
            <a:ext cx="6682184" cy="1992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66CC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35496" y="781843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/>
      <p:bldP spid="111627" grpId="0"/>
      <p:bldP spid="111629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7" name="Text Box 15"/>
          <p:cNvSpPr txBox="1">
            <a:spLocks noChangeArrowheads="1"/>
          </p:cNvSpPr>
          <p:nvPr/>
        </p:nvSpPr>
        <p:spPr bwMode="auto">
          <a:xfrm>
            <a:off x="834008" y="915442"/>
            <a:ext cx="4495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</a:rPr>
              <a:t>7.45</a:t>
            </a:r>
            <a:r>
              <a:rPr lang="zh-CN" altLang="en-US" sz="3600" dirty="0">
                <a:solidFill>
                  <a:schemeClr val="tx1"/>
                </a:solidFill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</a:rPr>
              <a:t>5.8</a:t>
            </a:r>
            <a:r>
              <a:rPr lang="zh-CN" altLang="en-US" sz="3600" dirty="0">
                <a:solidFill>
                  <a:schemeClr val="tx1"/>
                </a:solidFill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</a:rPr>
              <a:t>4.69</a:t>
            </a:r>
            <a:r>
              <a:rPr lang="zh-CN" altLang="en-US" sz="3600" dirty="0">
                <a:solidFill>
                  <a:schemeClr val="tx1"/>
                </a:solidFill>
              </a:rPr>
              <a:t>＝</a:t>
            </a:r>
          </a:p>
        </p:txBody>
      </p:sp>
      <p:sp>
        <p:nvSpPr>
          <p:cNvPr id="90129" name="Text Box 17"/>
          <p:cNvSpPr txBox="1">
            <a:spLocks noChangeArrowheads="1"/>
          </p:cNvSpPr>
          <p:nvPr/>
        </p:nvSpPr>
        <p:spPr bwMode="auto">
          <a:xfrm>
            <a:off x="2553841" y="1827704"/>
            <a:ext cx="2162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   7 </a:t>
            </a:r>
            <a:r>
              <a:rPr lang="en-US" altLang="zh-CN" sz="3600" b="1" dirty="0" smtClean="0"/>
              <a:t> .  </a:t>
            </a:r>
            <a:r>
              <a:rPr lang="en-US" altLang="zh-CN" sz="3600" b="1" dirty="0"/>
              <a:t>4 </a:t>
            </a:r>
            <a:r>
              <a:rPr lang="en-US" altLang="zh-CN" sz="3600" b="1" dirty="0" smtClean="0"/>
              <a:t> 5 </a:t>
            </a:r>
            <a:endParaRPr lang="en-US" altLang="zh-CN" sz="3600" b="1" dirty="0"/>
          </a:p>
        </p:txBody>
      </p:sp>
      <p:sp>
        <p:nvSpPr>
          <p:cNvPr id="90130" name="Text Box 18"/>
          <p:cNvSpPr txBox="1">
            <a:spLocks noChangeArrowheads="1"/>
          </p:cNvSpPr>
          <p:nvPr/>
        </p:nvSpPr>
        <p:spPr bwMode="auto">
          <a:xfrm>
            <a:off x="2047429" y="3067542"/>
            <a:ext cx="6492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+</a:t>
            </a:r>
          </a:p>
        </p:txBody>
      </p:sp>
      <p:sp>
        <p:nvSpPr>
          <p:cNvPr id="90131" name="Text Box 19"/>
          <p:cNvSpPr txBox="1">
            <a:spLocks noChangeArrowheads="1"/>
          </p:cNvSpPr>
          <p:nvPr/>
        </p:nvSpPr>
        <p:spPr bwMode="auto">
          <a:xfrm>
            <a:off x="2553841" y="2461117"/>
            <a:ext cx="173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   </a:t>
            </a:r>
            <a:r>
              <a:rPr lang="en-US" altLang="zh-CN" sz="3600" b="1" dirty="0" smtClean="0"/>
              <a:t>5  .  </a:t>
            </a:r>
            <a:r>
              <a:rPr lang="en-US" altLang="zh-CN" sz="3600" b="1" dirty="0"/>
              <a:t>8</a:t>
            </a:r>
          </a:p>
        </p:txBody>
      </p:sp>
      <p:sp>
        <p:nvSpPr>
          <p:cNvPr id="90132" name="Line 20"/>
          <p:cNvSpPr>
            <a:spLocks noChangeShapeType="1"/>
          </p:cNvSpPr>
          <p:nvPr/>
        </p:nvSpPr>
        <p:spPr bwMode="auto">
          <a:xfrm>
            <a:off x="1985392" y="3861048"/>
            <a:ext cx="2658616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0133" name="Text Box 21"/>
          <p:cNvSpPr txBox="1">
            <a:spLocks noChangeArrowheads="1"/>
          </p:cNvSpPr>
          <p:nvPr/>
        </p:nvSpPr>
        <p:spPr bwMode="auto">
          <a:xfrm>
            <a:off x="3995167" y="3780329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0134" name="Text Box 22"/>
          <p:cNvSpPr txBox="1">
            <a:spLocks noChangeArrowheads="1"/>
          </p:cNvSpPr>
          <p:nvPr/>
        </p:nvSpPr>
        <p:spPr bwMode="auto">
          <a:xfrm>
            <a:off x="3809871" y="3404420"/>
            <a:ext cx="5048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0135" name="Text Box 23"/>
          <p:cNvSpPr txBox="1">
            <a:spLocks noChangeArrowheads="1"/>
          </p:cNvSpPr>
          <p:nvPr/>
        </p:nvSpPr>
        <p:spPr bwMode="auto">
          <a:xfrm>
            <a:off x="2512566" y="3032617"/>
            <a:ext cx="22034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   </a:t>
            </a:r>
            <a:r>
              <a:rPr lang="en-US" altLang="zh-CN" sz="3600" b="1" dirty="0" smtClean="0"/>
              <a:t>4  </a:t>
            </a:r>
            <a:r>
              <a:rPr lang="en-US" altLang="zh-CN" sz="3600" b="1" dirty="0"/>
              <a:t>. </a:t>
            </a:r>
            <a:r>
              <a:rPr lang="en-US" altLang="zh-CN" sz="3600" b="1" dirty="0" smtClean="0"/>
              <a:t> 6  </a:t>
            </a:r>
            <a:r>
              <a:rPr lang="en-US" altLang="zh-CN" sz="3600" b="1" dirty="0"/>
              <a:t>9</a:t>
            </a:r>
          </a:p>
        </p:txBody>
      </p:sp>
      <p:sp>
        <p:nvSpPr>
          <p:cNvPr id="90136" name="Text Box 24"/>
          <p:cNvSpPr txBox="1">
            <a:spLocks noChangeArrowheads="1"/>
          </p:cNvSpPr>
          <p:nvPr/>
        </p:nvSpPr>
        <p:spPr bwMode="auto">
          <a:xfrm>
            <a:off x="3563119" y="3780329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90137" name="Text Box 25"/>
          <p:cNvSpPr txBox="1">
            <a:spLocks noChangeArrowheads="1"/>
          </p:cNvSpPr>
          <p:nvPr/>
        </p:nvSpPr>
        <p:spPr bwMode="auto">
          <a:xfrm>
            <a:off x="3275856" y="3780329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0138" name="Text Box 26"/>
          <p:cNvSpPr txBox="1">
            <a:spLocks noChangeArrowheads="1"/>
          </p:cNvSpPr>
          <p:nvPr/>
        </p:nvSpPr>
        <p:spPr bwMode="auto">
          <a:xfrm>
            <a:off x="2998341" y="3409836"/>
            <a:ext cx="5048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0139" name="Text Box 27"/>
          <p:cNvSpPr txBox="1">
            <a:spLocks noChangeArrowheads="1"/>
          </p:cNvSpPr>
          <p:nvPr/>
        </p:nvSpPr>
        <p:spPr bwMode="auto">
          <a:xfrm>
            <a:off x="2864768" y="3780329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90140" name="Text Box 28"/>
          <p:cNvSpPr txBox="1">
            <a:spLocks noChangeArrowheads="1"/>
          </p:cNvSpPr>
          <p:nvPr/>
        </p:nvSpPr>
        <p:spPr bwMode="auto">
          <a:xfrm>
            <a:off x="2483768" y="3780329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0141" name="Text Box 29"/>
          <p:cNvSpPr txBox="1">
            <a:spLocks noChangeArrowheads="1"/>
          </p:cNvSpPr>
          <p:nvPr/>
        </p:nvSpPr>
        <p:spPr bwMode="auto">
          <a:xfrm>
            <a:off x="4940424" y="862166"/>
            <a:ext cx="1863824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/>
              <a:t>17.94</a:t>
            </a:r>
            <a:r>
              <a:rPr lang="en-US" altLang="zh-CN" sz="3600" dirty="0"/>
              <a:t>(</a:t>
            </a:r>
            <a:r>
              <a:rPr lang="zh-CN" altLang="en-US" sz="3600" dirty="0"/>
              <a:t>元</a:t>
            </a:r>
            <a:r>
              <a:rPr lang="en-US" altLang="zh-CN" sz="3600" dirty="0"/>
              <a:t>) </a:t>
            </a:r>
            <a:r>
              <a:rPr lang="zh-CN" altLang="en-US" sz="3200" b="1" dirty="0"/>
              <a:t>　</a:t>
            </a:r>
          </a:p>
        </p:txBody>
      </p:sp>
      <p:sp>
        <p:nvSpPr>
          <p:cNvPr id="90142" name="Text Box 30"/>
          <p:cNvSpPr txBox="1">
            <a:spLocks noChangeArrowheads="1"/>
          </p:cNvSpPr>
          <p:nvPr/>
        </p:nvSpPr>
        <p:spPr bwMode="auto">
          <a:xfrm>
            <a:off x="1718692" y="4786359"/>
            <a:ext cx="556260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</a:rPr>
              <a:t>答：一共花了</a:t>
            </a:r>
            <a:r>
              <a:rPr lang="en-US" altLang="zh-CN" sz="3600" b="1" dirty="0">
                <a:solidFill>
                  <a:srgbClr val="C00000"/>
                </a:solidFill>
              </a:rPr>
              <a:t>17.94</a:t>
            </a:r>
            <a:r>
              <a:rPr lang="zh-CN" altLang="en-US" sz="3600" b="1" dirty="0">
                <a:solidFill>
                  <a:srgbClr val="C00000"/>
                </a:solidFill>
              </a:rPr>
              <a:t>元。</a:t>
            </a:r>
          </a:p>
        </p:txBody>
      </p:sp>
      <p:sp>
        <p:nvSpPr>
          <p:cNvPr id="2" name="竖卷形 1"/>
          <p:cNvSpPr/>
          <p:nvPr/>
        </p:nvSpPr>
        <p:spPr>
          <a:xfrm>
            <a:off x="6876256" y="2042701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方法一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0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0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0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9" grpId="0"/>
      <p:bldP spid="90130" grpId="0"/>
      <p:bldP spid="90131" grpId="0"/>
      <p:bldP spid="90132" grpId="0" animBg="1"/>
      <p:bldP spid="90133" grpId="0"/>
      <p:bldP spid="90134" grpId="0"/>
      <p:bldP spid="90135" grpId="0"/>
      <p:bldP spid="90136" grpId="0"/>
      <p:bldP spid="90137" grpId="0"/>
      <p:bldP spid="90138" grpId="0"/>
      <p:bldP spid="90139" grpId="0"/>
      <p:bldP spid="90140" grpId="0"/>
      <p:bldP spid="90141" grpId="0"/>
      <p:bldP spid="901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7" name="Text Box 15"/>
          <p:cNvSpPr txBox="1">
            <a:spLocks noChangeArrowheads="1"/>
          </p:cNvSpPr>
          <p:nvPr/>
        </p:nvSpPr>
        <p:spPr bwMode="auto">
          <a:xfrm>
            <a:off x="834008" y="915442"/>
            <a:ext cx="4495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/>
                </a:solidFill>
              </a:rPr>
              <a:t>7.45</a:t>
            </a:r>
            <a:r>
              <a:rPr lang="zh-CN" altLang="en-US" sz="4000" dirty="0">
                <a:solidFill>
                  <a:schemeClr val="tx1"/>
                </a:solidFill>
              </a:rPr>
              <a:t>＋</a:t>
            </a:r>
            <a:r>
              <a:rPr lang="en-US" altLang="zh-CN" sz="4000" dirty="0">
                <a:solidFill>
                  <a:schemeClr val="tx1"/>
                </a:solidFill>
              </a:rPr>
              <a:t>5.8</a:t>
            </a:r>
            <a:r>
              <a:rPr lang="zh-CN" altLang="en-US" sz="4000" dirty="0">
                <a:solidFill>
                  <a:schemeClr val="tx1"/>
                </a:solidFill>
              </a:rPr>
              <a:t>＋</a:t>
            </a:r>
            <a:r>
              <a:rPr lang="en-US" altLang="zh-CN" sz="4000" dirty="0" smtClean="0">
                <a:solidFill>
                  <a:schemeClr val="tx1"/>
                </a:solidFill>
              </a:rPr>
              <a:t>4.69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90142" name="Text Box 30"/>
          <p:cNvSpPr txBox="1">
            <a:spLocks noChangeArrowheads="1"/>
          </p:cNvSpPr>
          <p:nvPr/>
        </p:nvSpPr>
        <p:spPr bwMode="auto">
          <a:xfrm>
            <a:off x="1718692" y="4786359"/>
            <a:ext cx="556260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</a:rPr>
              <a:t>答：一共花了</a:t>
            </a:r>
            <a:r>
              <a:rPr lang="en-US" altLang="zh-CN" sz="3600" b="1" dirty="0">
                <a:solidFill>
                  <a:srgbClr val="C00000"/>
                </a:solidFill>
              </a:rPr>
              <a:t>17.94</a:t>
            </a:r>
            <a:r>
              <a:rPr lang="zh-CN" altLang="en-US" sz="3600" b="1" dirty="0">
                <a:solidFill>
                  <a:srgbClr val="C00000"/>
                </a:solidFill>
              </a:rPr>
              <a:t>元。</a:t>
            </a:r>
          </a:p>
        </p:txBody>
      </p:sp>
      <p:sp>
        <p:nvSpPr>
          <p:cNvPr id="2" name="竖卷形 1"/>
          <p:cNvSpPr/>
          <p:nvPr/>
        </p:nvSpPr>
        <p:spPr>
          <a:xfrm>
            <a:off x="6444208" y="1844824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方法二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4008" y="2946889"/>
            <a:ext cx="4046537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＝ </a:t>
            </a:r>
            <a:r>
              <a:rPr lang="en-US" altLang="zh-CN" sz="4000" b="1"/>
              <a:t>17.94(</a:t>
            </a:r>
            <a:r>
              <a:rPr lang="zh-CN" altLang="en-US" sz="4000" b="1"/>
              <a:t>元</a:t>
            </a:r>
            <a:r>
              <a:rPr lang="en-US" altLang="zh-CN" sz="4000" b="1"/>
              <a:t>) </a:t>
            </a:r>
            <a:r>
              <a:rPr lang="zh-CN" altLang="en-US" sz="4000" b="1"/>
              <a:t>　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823036" y="1918573"/>
            <a:ext cx="3894137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/>
              <a:t>＝ </a:t>
            </a:r>
            <a:r>
              <a:rPr lang="en-US" altLang="zh-CN" sz="4000" b="1" dirty="0"/>
              <a:t>13.25 </a:t>
            </a:r>
            <a:r>
              <a:rPr lang="zh-CN" altLang="en-US" sz="4000" b="1" dirty="0"/>
              <a:t>＋</a:t>
            </a:r>
            <a:r>
              <a:rPr lang="en-US" altLang="zh-CN" sz="4000" b="1" dirty="0"/>
              <a:t>4.69     </a:t>
            </a:r>
          </a:p>
        </p:txBody>
      </p:sp>
      <p:grpSp>
        <p:nvGrpSpPr>
          <p:cNvPr id="21" name="Group 4"/>
          <p:cNvGrpSpPr/>
          <p:nvPr/>
        </p:nvGrpSpPr>
        <p:grpSpPr bwMode="auto">
          <a:xfrm>
            <a:off x="1648941" y="1510809"/>
            <a:ext cx="1489510" cy="120135"/>
            <a:chOff x="816" y="1392"/>
            <a:chExt cx="864" cy="96"/>
          </a:xfrm>
        </p:grpSpPr>
        <p:sp>
          <p:nvSpPr>
            <p:cNvPr id="22" name="Line 5"/>
            <p:cNvSpPr>
              <a:spLocks noChangeShapeType="1"/>
            </p:cNvSpPr>
            <p:nvPr/>
          </p:nvSpPr>
          <p:spPr bwMode="auto">
            <a:xfrm>
              <a:off x="816" y="1488"/>
              <a:ext cx="86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3" name="Line 6"/>
            <p:cNvSpPr>
              <a:spLocks noChangeShapeType="1"/>
            </p:cNvSpPr>
            <p:nvPr/>
          </p:nvSpPr>
          <p:spPr bwMode="auto">
            <a:xfrm>
              <a:off x="816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4" name="Line 7"/>
            <p:cNvSpPr>
              <a:spLocks noChangeShapeType="1"/>
            </p:cNvSpPr>
            <p:nvPr/>
          </p:nvSpPr>
          <p:spPr bwMode="auto">
            <a:xfrm>
              <a:off x="1680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grpSp>
        <p:nvGrpSpPr>
          <p:cNvPr id="25" name="Group 8"/>
          <p:cNvGrpSpPr/>
          <p:nvPr/>
        </p:nvGrpSpPr>
        <p:grpSpPr bwMode="auto">
          <a:xfrm>
            <a:off x="1907704" y="1510808"/>
            <a:ext cx="2448272" cy="242941"/>
            <a:chOff x="816" y="1298"/>
            <a:chExt cx="907" cy="190"/>
          </a:xfrm>
        </p:grpSpPr>
        <p:sp>
          <p:nvSpPr>
            <p:cNvPr id="26" name="Line 9"/>
            <p:cNvSpPr>
              <a:spLocks noChangeShapeType="1"/>
            </p:cNvSpPr>
            <p:nvPr/>
          </p:nvSpPr>
          <p:spPr bwMode="auto">
            <a:xfrm>
              <a:off x="816" y="1488"/>
              <a:ext cx="90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7" name="Line 10"/>
            <p:cNvSpPr>
              <a:spLocks noChangeShapeType="1"/>
            </p:cNvSpPr>
            <p:nvPr/>
          </p:nvSpPr>
          <p:spPr bwMode="auto">
            <a:xfrm>
              <a:off x="816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8" name="Line 11"/>
            <p:cNvSpPr>
              <a:spLocks noChangeShapeType="1"/>
            </p:cNvSpPr>
            <p:nvPr/>
          </p:nvSpPr>
          <p:spPr bwMode="auto">
            <a:xfrm>
              <a:off x="1718" y="1298"/>
              <a:ext cx="0" cy="1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0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42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280069" y="840532"/>
            <a:ext cx="80449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）小林付给售货员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20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元，应找回多少钱？</a:t>
            </a:r>
          </a:p>
        </p:txBody>
      </p:sp>
      <p:grpSp>
        <p:nvGrpSpPr>
          <p:cNvPr id="10" name="Group 55"/>
          <p:cNvGrpSpPr/>
          <p:nvPr/>
        </p:nvGrpSpPr>
        <p:grpSpPr bwMode="auto">
          <a:xfrm>
            <a:off x="5940152" y="2617064"/>
            <a:ext cx="2777043" cy="3168355"/>
            <a:chOff x="4221" y="743"/>
            <a:chExt cx="1035" cy="1181"/>
          </a:xfrm>
        </p:grpSpPr>
        <p:pic>
          <p:nvPicPr>
            <p:cNvPr id="11" name="Picture 51" descr="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1" y="743"/>
              <a:ext cx="1035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52"/>
            <p:cNvSpPr txBox="1">
              <a:spLocks noChangeArrowheads="1"/>
            </p:cNvSpPr>
            <p:nvPr/>
          </p:nvSpPr>
          <p:spPr bwMode="auto">
            <a:xfrm>
              <a:off x="4708" y="1706"/>
              <a:ext cx="390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0" lang="zh-CN" altLang="en-US" sz="3200">
                  <a:solidFill>
                    <a:schemeClr val="tx1"/>
                  </a:solidFill>
                </a:rPr>
                <a:t>小林</a:t>
              </a: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827584" y="1625374"/>
            <a:ext cx="5299263" cy="2575868"/>
            <a:chOff x="2047875" y="2073910"/>
            <a:chExt cx="2851384" cy="1385888"/>
          </a:xfrm>
        </p:grpSpPr>
        <p:pic>
          <p:nvPicPr>
            <p:cNvPr id="14" name="Picture 10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7875" y="2135505"/>
              <a:ext cx="999208" cy="1324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66CC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0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6861" y="2073910"/>
              <a:ext cx="1122398" cy="138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66CC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42" name="Text Box 30"/>
          <p:cNvSpPr txBox="1">
            <a:spLocks noChangeArrowheads="1"/>
          </p:cNvSpPr>
          <p:nvPr/>
        </p:nvSpPr>
        <p:spPr bwMode="auto">
          <a:xfrm>
            <a:off x="1718692" y="4786359"/>
            <a:ext cx="556260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</a:rPr>
              <a:t>答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：</a:t>
            </a:r>
            <a:r>
              <a:rPr lang="zh-CN" altLang="en-US" sz="3600" dirty="0">
                <a:solidFill>
                  <a:srgbClr val="C00000"/>
                </a:solidFill>
                <a:latin typeface="宋体" panose="02010600030101010101" pitchFamily="2" charset="-122"/>
              </a:rPr>
              <a:t>应</a:t>
            </a:r>
            <a:r>
              <a:rPr lang="zh-CN" altLang="en-US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找回</a:t>
            </a:r>
            <a:r>
              <a:rPr lang="en-US" altLang="zh-CN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5.25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元</a:t>
            </a:r>
            <a:r>
              <a:rPr lang="zh-CN" altLang="en-US" sz="3600" b="1" dirty="0">
                <a:solidFill>
                  <a:srgbClr val="C00000"/>
                </a:solidFill>
              </a:rPr>
              <a:t>。</a:t>
            </a:r>
          </a:p>
        </p:txBody>
      </p:sp>
      <p:sp>
        <p:nvSpPr>
          <p:cNvPr id="2" name="竖卷形 1"/>
          <p:cNvSpPr/>
          <p:nvPr/>
        </p:nvSpPr>
        <p:spPr>
          <a:xfrm>
            <a:off x="6876256" y="2042701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方法一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835696" y="1181003"/>
            <a:ext cx="407828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/>
              <a:t>20</a:t>
            </a:r>
            <a:r>
              <a:rPr lang="zh-CN" altLang="en-US" sz="4400" b="1" dirty="0"/>
              <a:t>－</a:t>
            </a:r>
            <a:r>
              <a:rPr lang="en-US" altLang="zh-CN" sz="4400" b="1" dirty="0"/>
              <a:t>6.45 </a:t>
            </a:r>
            <a:r>
              <a:rPr lang="zh-CN" altLang="en-US" sz="4400" b="1" dirty="0"/>
              <a:t>－ </a:t>
            </a:r>
            <a:r>
              <a:rPr lang="en-US" altLang="zh-CN" sz="4400" b="1" dirty="0"/>
              <a:t>8.3 </a:t>
            </a:r>
            <a:r>
              <a:rPr lang="zh-CN" altLang="en-US" sz="4400" b="1" dirty="0"/>
              <a:t>　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115616" y="2372469"/>
            <a:ext cx="43688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/>
              <a:t>＝ </a:t>
            </a:r>
            <a:r>
              <a:rPr lang="en-US" altLang="zh-CN" sz="4400" b="1" dirty="0"/>
              <a:t>13.55</a:t>
            </a:r>
            <a:r>
              <a:rPr lang="zh-CN" altLang="en-US" sz="4400" b="1" dirty="0"/>
              <a:t>－</a:t>
            </a:r>
            <a:r>
              <a:rPr lang="en-US" altLang="zh-CN" sz="4400" b="1" dirty="0"/>
              <a:t>8.3</a:t>
            </a:r>
            <a:r>
              <a:rPr lang="zh-CN" altLang="en-US" sz="4400" b="1" dirty="0"/>
              <a:t>　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1115616" y="3307631"/>
            <a:ext cx="43688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＝ </a:t>
            </a:r>
            <a:r>
              <a:rPr lang="en-US" altLang="zh-CN" sz="4400" b="1"/>
              <a:t>5.25(</a:t>
            </a:r>
            <a:r>
              <a:rPr lang="zh-CN" altLang="en-US" sz="4400" b="1"/>
              <a:t>元</a:t>
            </a:r>
            <a:r>
              <a:rPr lang="en-US" altLang="zh-CN" sz="4400" b="1"/>
              <a:t>) </a:t>
            </a:r>
            <a:r>
              <a:rPr lang="zh-CN" altLang="en-US" sz="4400" b="1"/>
              <a:t>　</a:t>
            </a:r>
          </a:p>
        </p:txBody>
      </p:sp>
      <p:grpSp>
        <p:nvGrpSpPr>
          <p:cNvPr id="26" name="Group 4"/>
          <p:cNvGrpSpPr/>
          <p:nvPr/>
        </p:nvGrpSpPr>
        <p:grpSpPr bwMode="auto">
          <a:xfrm>
            <a:off x="2051720" y="1950444"/>
            <a:ext cx="1489510" cy="120135"/>
            <a:chOff x="816" y="1392"/>
            <a:chExt cx="864" cy="96"/>
          </a:xfrm>
        </p:grpSpPr>
        <p:sp>
          <p:nvSpPr>
            <p:cNvPr id="27" name="Line 5"/>
            <p:cNvSpPr>
              <a:spLocks noChangeShapeType="1"/>
            </p:cNvSpPr>
            <p:nvPr/>
          </p:nvSpPr>
          <p:spPr bwMode="auto">
            <a:xfrm>
              <a:off x="816" y="1488"/>
              <a:ext cx="86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8" name="Line 6"/>
            <p:cNvSpPr>
              <a:spLocks noChangeShapeType="1"/>
            </p:cNvSpPr>
            <p:nvPr/>
          </p:nvSpPr>
          <p:spPr bwMode="auto">
            <a:xfrm>
              <a:off x="816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1680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grpSp>
        <p:nvGrpSpPr>
          <p:cNvPr id="30" name="Group 8"/>
          <p:cNvGrpSpPr/>
          <p:nvPr/>
        </p:nvGrpSpPr>
        <p:grpSpPr bwMode="auto">
          <a:xfrm>
            <a:off x="2310483" y="1950443"/>
            <a:ext cx="2448272" cy="242941"/>
            <a:chOff x="816" y="1298"/>
            <a:chExt cx="907" cy="190"/>
          </a:xfrm>
        </p:grpSpPr>
        <p:sp>
          <p:nvSpPr>
            <p:cNvPr id="31" name="Line 9"/>
            <p:cNvSpPr>
              <a:spLocks noChangeShapeType="1"/>
            </p:cNvSpPr>
            <p:nvPr/>
          </p:nvSpPr>
          <p:spPr bwMode="auto">
            <a:xfrm>
              <a:off x="816" y="1488"/>
              <a:ext cx="90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816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33" name="Line 11"/>
            <p:cNvSpPr>
              <a:spLocks noChangeShapeType="1"/>
            </p:cNvSpPr>
            <p:nvPr/>
          </p:nvSpPr>
          <p:spPr bwMode="auto">
            <a:xfrm>
              <a:off x="1718" y="1298"/>
              <a:ext cx="0" cy="1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0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4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1482</Words>
  <Application>WPS 演示</Application>
  <PresentationFormat>全屏显示(4:3)</PresentationFormat>
  <Paragraphs>320</Paragraphs>
  <Slides>32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人教版数学四年级下第6单元</dc:title>
  <dc:creator>吉林梓翰教育图书有限公司</dc:creator>
  <cp:lastModifiedBy>lenovop</cp:lastModifiedBy>
  <cp:revision>669</cp:revision>
  <dcterms:created xsi:type="dcterms:W3CDTF">2015-11-21T07:20:00Z</dcterms:created>
  <dcterms:modified xsi:type="dcterms:W3CDTF">2021-11-01T03:41:43Z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